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7" r:id="rId9"/>
    <p:sldId id="266" r:id="rId10"/>
    <p:sldId id="306" r:id="rId11"/>
    <p:sldId id="264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8" r:id="rId21"/>
    <p:sldId id="280" r:id="rId22"/>
    <p:sldId id="281" r:id="rId23"/>
    <p:sldId id="285" r:id="rId24"/>
    <p:sldId id="284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6" r:id="rId35"/>
    <p:sldId id="313" r:id="rId36"/>
    <p:sldId id="295" r:id="rId37"/>
    <p:sldId id="298" r:id="rId38"/>
    <p:sldId id="297" r:id="rId39"/>
    <p:sldId id="302" r:id="rId40"/>
    <p:sldId id="300" r:id="rId41"/>
    <p:sldId id="301" r:id="rId42"/>
    <p:sldId id="299" r:id="rId43"/>
    <p:sldId id="303" r:id="rId44"/>
    <p:sldId id="304" r:id="rId45"/>
    <p:sldId id="305" r:id="rId46"/>
    <p:sldId id="315" r:id="rId47"/>
    <p:sldId id="308" r:id="rId48"/>
    <p:sldId id="307" r:id="rId49"/>
    <p:sldId id="311" r:id="rId50"/>
    <p:sldId id="321" r:id="rId51"/>
    <p:sldId id="318" r:id="rId52"/>
    <p:sldId id="322" r:id="rId53"/>
    <p:sldId id="320" r:id="rId54"/>
    <p:sldId id="323" r:id="rId55"/>
    <p:sldId id="310" r:id="rId56"/>
    <p:sldId id="331" r:id="rId57"/>
    <p:sldId id="283" r:id="rId58"/>
    <p:sldId id="277" r:id="rId59"/>
    <p:sldId id="330" r:id="rId60"/>
    <p:sldId id="332" r:id="rId61"/>
    <p:sldId id="279" r:id="rId62"/>
    <p:sldId id="324" r:id="rId63"/>
    <p:sldId id="325" r:id="rId64"/>
    <p:sldId id="326" r:id="rId65"/>
    <p:sldId id="328" r:id="rId66"/>
    <p:sldId id="316" r:id="rId67"/>
    <p:sldId id="329" r:id="rId6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600"/>
    <a:srgbClr val="FFCB0D"/>
    <a:srgbClr val="00E4EA"/>
    <a:srgbClr val="EA0000"/>
    <a:srgbClr val="1CEA00"/>
    <a:srgbClr val="187FF0"/>
    <a:srgbClr val="008BFF"/>
    <a:srgbClr val="E33C0F"/>
    <a:srgbClr val="37AEFF"/>
    <a:srgbClr val="00C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6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explosion val="15"/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A91-4934-AB5A-E20056A1864E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A91-4934-AB5A-E20056A1864E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A91-4934-AB5A-E20056A1864E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A91-4934-AB5A-E20056A1864E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A91-4934-AB5A-E20056A1864E}"/>
              </c:ext>
            </c:extLst>
          </c:dPt>
          <c:cat>
            <c:numRef>
              <c:f>Feuil1!$A$2:$A$6</c:f>
              <c:numCache>
                <c:formatCode>General</c:formatCode>
                <c:ptCount val="5"/>
              </c:numCache>
            </c:numRef>
          </c:cat>
          <c:val>
            <c:numRef>
              <c:f>Feuil1!$B$2:$B$6</c:f>
              <c:numCache>
                <c:formatCode>General</c:formatCode>
                <c:ptCount val="5"/>
                <c:pt idx="0" formatCode="d\-mmm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16-4B14-8DB7-3C27888FC9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6DD813-559E-4887-A4AB-D035573CD4B2}" type="datetimeFigureOut">
              <a:rPr lang="fr-CH" smtClean="0"/>
              <a:t>09.06.2025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689B8-80DD-4B53-8E92-8D613621E1A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6339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689B8-80DD-4B53-8E92-8D613621E1AF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76234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AB38B9-3B43-44D1-B686-064222FF9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562CFF-32D5-48BC-A343-B96CD6012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4253D2-E82F-435E-9FFC-9450EB6D3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3C534-83E2-42DC-A864-2EAECCD93EA6}" type="datetime1">
              <a:rPr lang="fr-CH" smtClean="0"/>
              <a:t>09.06.2025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222D9F-C542-4A0D-AFCB-335615C9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C3E467-9A82-4C89-8CFA-55BE0C22E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28205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187618-3A04-4A25-9A7D-1748F312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6639BEC-E29C-4AC6-B8EF-098882722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B490EA-3B1B-4D4F-A6A5-1CF01CF6C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B312-B9D8-4BC6-AEFF-AA17A813BE9E}" type="datetime1">
              <a:rPr lang="fr-CH" smtClean="0"/>
              <a:t>09.06.2025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D5B925-5DE4-4E83-9AC5-C062705A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1FD469-D1AB-4828-9E45-2178998E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03915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43902EE-EF10-4B25-A52B-9840DF105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4ECCEF6-064B-4BC5-B08D-F143209BD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4CE96-4DD0-42F2-A0F6-C4DDD2233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3B9C2-61A1-46B2-9A88-5213E0C46637}" type="datetime1">
              <a:rPr lang="fr-CH" smtClean="0"/>
              <a:t>09.06.2025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9B3236-43A1-4F75-92FC-DD6F3A74A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BF5C4A-62FB-47EA-BA7B-985F48E6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312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7C5C45-9095-4E3C-A28E-9C068A75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7090D9-96A9-4935-8357-8B683620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C850D1-6225-4A12-BDB8-EC315303B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BFE5-37FC-4936-AD10-CAC67AEEF1CA}" type="datetime1">
              <a:rPr lang="fr-CH" smtClean="0"/>
              <a:t>09.06.2025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546392-AA9D-4B43-B753-A9E0EA2F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0A69DC-4AAB-4C8C-9803-31DF8149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87289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C71BCA-9580-46EF-AFAB-EBD253DCE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2C0BAD-31D6-41FB-A187-7687B1AA8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C8505D-FAB4-4FC7-B5FE-506F38D1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FC56-9B60-45DD-8995-3BED5A6B0A8A}" type="datetime1">
              <a:rPr lang="fr-CH" smtClean="0"/>
              <a:t>09.06.2025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E34CF6-2088-4E6A-9F68-E4C54160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52BAD1-7DE8-449B-A0F5-08EE1A78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8881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084348-57A3-4B06-841C-9033A749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DDE3DF-D7F9-40C6-9C06-811FBE79B8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1B46BB3-E42C-46F3-AC0A-B37E49839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ECEF25-8115-4182-8F96-64B962452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3B96-B510-4A65-9B3F-3207DBFBD7F5}" type="datetime1">
              <a:rPr lang="fr-CH" smtClean="0"/>
              <a:t>09.06.2025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95D6DD-15D3-4F91-A106-52B13BC3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C6CBBF-E5CB-4748-8C38-3AD2BED6F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1686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3DA62-8271-4A4C-82DC-6B6AE05A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D4C775-A70E-4F22-9FEB-9D0E6C70E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ECD947-E15C-46B7-BD03-F4B11FC10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5B2F59-A097-498A-BD04-5B4CB66A1C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4B3F0A5-EC1D-482B-80B8-EEDCDB47F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5E38096-64C2-4AD9-8F08-43E8EE63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A301-9F1F-4DD5-8B3E-A13308770D33}" type="datetime1">
              <a:rPr lang="fr-CH" smtClean="0"/>
              <a:t>09.06.2025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A765B14-1F61-421F-877C-DCC4F516E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8D649B-BCEA-43D2-85DE-CB50862A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6090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C4F5BC-951A-46E5-BF33-DA2D09A8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02E9E00-2741-4E99-B95A-12B13DB4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A6DA-4A9B-4046-8579-7BF14D028314}" type="datetime1">
              <a:rPr lang="fr-CH" smtClean="0"/>
              <a:t>09.06.2025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286EEB6-411E-455D-855E-3A5C6309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9E5B4A-000D-4B70-A970-5530ECD7B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94606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4332C23-E685-411E-8127-23C457C2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D88-28A8-4E88-BCE0-3B1CD81310E9}" type="datetime1">
              <a:rPr lang="fr-CH" smtClean="0"/>
              <a:t>09.06.2025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ABC38F4-D952-4A96-92C4-3A6BFBFD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277790-8C66-49E6-91D5-6BC25B27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18058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65BB49-656F-484A-8F4C-1BC433E1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5F836F-0367-49D3-8432-ECE63AC6C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47B22D-FAA7-40EB-9E8A-EAB02E755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6F3FB9-6722-44D2-BCE0-A98BB309F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E81C3-F4EC-4A7B-97B6-7A2FC4C8D9A2}" type="datetime1">
              <a:rPr lang="fr-CH" smtClean="0"/>
              <a:t>09.06.2025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C0D6AE-0BB3-400A-A763-A4067789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0943F9-67E0-4B46-8F64-BC2AD60E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6243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CF6EAB-9E82-436A-B9D0-33E38C40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0DE60DD-5EDB-47E0-B926-38CD164564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0434B2-FD79-48E9-A198-DE2C82575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6A5B5E-1A59-45C4-9117-DB60E7461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10DFA-D9A5-463A-B69E-19AE7C92CF05}" type="datetime1">
              <a:rPr lang="fr-CH" smtClean="0"/>
              <a:t>09.06.2025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43C562-41BC-4AB4-8B14-5A0F6D51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8F9926-949D-47A0-BF7F-848A5D8F7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63589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1037F27-6A93-4CDB-8A45-F249E8DF9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507976-880F-4960-B99F-EBBEAEC87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BA0C48-71F8-4A98-AEBA-628C209C2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7F329-0685-4DE0-8836-473D761BA133}" type="datetime1">
              <a:rPr lang="fr-CH" smtClean="0"/>
              <a:t>09.06.2025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B1FDDD-3DB7-4E29-85BB-BD21FCB9B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3043B0-2D81-4FC3-975B-4DBA6692E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4528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microsoft.com/office/2017/06/relationships/model3d" Target="../media/model3d1.glb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3.png"/><Relationship Id="rId4" Type="http://schemas.microsoft.com/office/2007/relationships/hdphoto" Target="../media/hdphoto4.wdp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17.png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38.svg"/><Relationship Id="rId4" Type="http://schemas.openxmlformats.org/officeDocument/2006/relationships/image" Target="../media/image40.svg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45.png"/><Relationship Id="rId5" Type="http://schemas.openxmlformats.org/officeDocument/2006/relationships/image" Target="../media/image35.png"/><Relationship Id="rId10" Type="http://schemas.openxmlformats.org/officeDocument/2006/relationships/image" Target="../media/image38.svg"/><Relationship Id="rId4" Type="http://schemas.openxmlformats.org/officeDocument/2006/relationships/image" Target="../media/image40.svg"/><Relationship Id="rId9" Type="http://schemas.openxmlformats.org/officeDocument/2006/relationships/image" Target="../media/image37.png"/><Relationship Id="rId14" Type="http://schemas.openxmlformats.org/officeDocument/2006/relationships/image" Target="../media/image4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9.png"/><Relationship Id="rId1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12" Type="http://schemas.openxmlformats.org/officeDocument/2006/relationships/image" Target="../media/image48.svg"/><Relationship Id="rId17" Type="http://schemas.openxmlformats.org/officeDocument/2006/relationships/image" Target="../media/image43.png"/><Relationship Id="rId2" Type="http://schemas.openxmlformats.org/officeDocument/2006/relationships/image" Target="../media/image1.png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47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7.png"/><Relationship Id="rId18" Type="http://schemas.openxmlformats.org/officeDocument/2006/relationships/image" Target="../media/image42.sv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12" Type="http://schemas.openxmlformats.org/officeDocument/2006/relationships/image" Target="../media/image52.sv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50.sv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51.png"/><Relationship Id="rId5" Type="http://schemas.openxmlformats.org/officeDocument/2006/relationships/image" Target="../media/image35.png"/><Relationship Id="rId15" Type="http://schemas.openxmlformats.org/officeDocument/2006/relationships/image" Target="../media/image49.png"/><Relationship Id="rId10" Type="http://schemas.openxmlformats.org/officeDocument/2006/relationships/image" Target="../media/image46.svg"/><Relationship Id="rId19" Type="http://schemas.openxmlformats.org/officeDocument/2006/relationships/image" Target="../media/image43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4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7.png"/><Relationship Id="rId18" Type="http://schemas.openxmlformats.org/officeDocument/2006/relationships/image" Target="../media/image42.sv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12" Type="http://schemas.openxmlformats.org/officeDocument/2006/relationships/image" Target="../media/image52.sv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50.sv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51.png"/><Relationship Id="rId5" Type="http://schemas.openxmlformats.org/officeDocument/2006/relationships/image" Target="../media/image35.png"/><Relationship Id="rId15" Type="http://schemas.openxmlformats.org/officeDocument/2006/relationships/image" Target="../media/image49.png"/><Relationship Id="rId10" Type="http://schemas.openxmlformats.org/officeDocument/2006/relationships/image" Target="../media/image46.svg"/><Relationship Id="rId19" Type="http://schemas.openxmlformats.org/officeDocument/2006/relationships/image" Target="../media/image43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48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7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microsoft.com/office/2017/06/relationships/model3d" Target="../media/model3d2.glb"/><Relationship Id="rId7" Type="http://schemas.microsoft.com/office/2017/06/relationships/model3d" Target="../media/model3d1.glb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79.svg"/><Relationship Id="rId4" Type="http://schemas.openxmlformats.org/officeDocument/2006/relationships/image" Target="../media/image75.svg"/><Relationship Id="rId9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AD4DAEBF-E61E-43CE-80F2-422428F41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3268">
            <a:off x="9238464" y="-4204673"/>
            <a:ext cx="2541950" cy="254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4568BB0-5787-4EAF-8F34-B931C2147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51304">
            <a:off x="6213772" y="-4768704"/>
            <a:ext cx="2295952" cy="22959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7709D11-4350-4BF7-A9D6-7D8CCCB46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13218" y="-3124762"/>
            <a:ext cx="2476500" cy="2476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FEB9797-577B-49DD-BEB4-08CE7B91D9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9255">
            <a:off x="1199406" y="-1901565"/>
            <a:ext cx="1466850" cy="1466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>
                <a:extLst>
                  <a:ext uri="{FF2B5EF4-FFF2-40B4-BE49-F238E27FC236}">
                    <a16:creationId xmlns:a16="http://schemas.microsoft.com/office/drawing/2014/main" id="{80CB4997-E414-4930-B8F6-F2C3C3F0EA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1295671"/>
                  </p:ext>
                </p:extLst>
              </p:nvPr>
            </p:nvGraphicFramePr>
            <p:xfrm>
              <a:off x="1658565" y="1306196"/>
              <a:ext cx="8874870" cy="391006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874870" cy="3910068"/>
                    </a:xfrm>
                    <a:prstGeom prst="rect">
                      <a:avLst/>
                    </a:prstGeom>
                  </am3d:spPr>
                  <am3d:camera>
                    <am3d:pos x="0" y="0" z="521033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4" d="1000000"/>
                    <am3d:preTrans dx="1" dy="3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9736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>
                <a:extLst>
                  <a:ext uri="{FF2B5EF4-FFF2-40B4-BE49-F238E27FC236}">
                    <a16:creationId xmlns:a16="http://schemas.microsoft.com/office/drawing/2014/main" id="{80CB4997-E414-4930-B8F6-F2C3C3F0EA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8565" y="1306196"/>
                <a:ext cx="8874870" cy="391006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88159E84-19A8-408C-9260-035839099664}"/>
              </a:ext>
            </a:extLst>
          </p:cNvPr>
          <p:cNvSpPr txBox="1"/>
          <p:nvPr/>
        </p:nvSpPr>
        <p:spPr>
          <a:xfrm>
            <a:off x="106220" y="6396237"/>
            <a:ext cx="494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TPI présenté par Sacha Leone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D79E4E0-8C32-472F-BCA4-B2DBD9744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48326">
            <a:off x="8298992" y="-6949186"/>
            <a:ext cx="5917847" cy="5917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530F9AB-8ADB-49F6-ABC3-3820C740F1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5940">
            <a:off x="1557684" y="-5856163"/>
            <a:ext cx="4310971" cy="4310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AE56C39-A749-4C7E-95F9-4EF565F197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>
            <a:off x="-188691" y="-5188112"/>
            <a:ext cx="3613872" cy="3613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79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3.75E-6 3.7037E-7 L -3.75E-6 1.31759 " pathEditMode="relative" rAng="0" ptsTypes="AA">
                                      <p:cBhvr>
                                        <p:cTn id="8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2.70833E-6 2.96296E-6 L 2.70833E-6 2.0206 " pathEditMode="relative" rAng="0" ptsTypes="AA">
                                      <p:cBhvr>
                                        <p:cTn id="1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0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4.58333E-6 0 L 4.58333E-6 1.54954 " pathEditMode="relative" rAng="0" ptsTypes="AA">
                                      <p:cBhvr>
                                        <p:cTn id="12" dur="1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47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2.70833E-6 3.33333E-6 L 2.70833E-6 1.88148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07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95833E-6 -7.40741E-7 L 3.95833E-6 1.90347 " pathEditMode="relative" rAng="0" ptsTypes="AA">
                                      <p:cBhvr>
                                        <p:cTn id="16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Motion origin="layout" path="M -2.29167E-6 -4.44444E-6 L -2.29167E-6 1.93658 " pathEditMode="relative" rAng="0" ptsTypes="AA">
                                      <p:cBhvr>
                                        <p:cTn id="18" dur="1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82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8.33333E-7 -2.22222E-6 L 8.33333E-7 1.82338 " pathEditMode="relative" rAng="0" ptsTypes="AA">
                                      <p:cBhvr>
                                        <p:cTn id="20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1AE282-F3B2-077E-E608-6BBBA7B54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6A3AEE-8B49-ED78-BA92-8DF9FC748D1A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Outils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83FBE1-F4E0-714F-6204-336798676FD9}"/>
              </a:ext>
            </a:extLst>
          </p:cNvPr>
          <p:cNvSpPr txBox="1"/>
          <p:nvPr/>
        </p:nvSpPr>
        <p:spPr>
          <a:xfrm>
            <a:off x="4254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Programmation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D793E91-AE74-023B-5E70-76AA297F70C7}"/>
              </a:ext>
            </a:extLst>
          </p:cNvPr>
          <p:cNvSpPr txBox="1"/>
          <p:nvPr/>
        </p:nvSpPr>
        <p:spPr>
          <a:xfrm>
            <a:off x="4003713" y="2558749"/>
            <a:ext cx="7453340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Langage de programmation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Moderne, polyvalent et évolutif</a:t>
            </a:r>
            <a:endParaRPr lang="fr-CH" sz="24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" name="Espace réservé du numéro de diapositive 2">
            <a:extLst>
              <a:ext uri="{FF2B5EF4-FFF2-40B4-BE49-F238E27FC236}">
                <a16:creationId xmlns:a16="http://schemas.microsoft.com/office/drawing/2014/main" id="{9FEFE748-DDAB-AAC7-980F-DFB3DBD3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F1175E-3672-4468-7C25-448EF3774C2C}"/>
              </a:ext>
            </a:extLst>
          </p:cNvPr>
          <p:cNvSpPr txBox="1"/>
          <p:nvPr/>
        </p:nvSpPr>
        <p:spPr>
          <a:xfrm>
            <a:off x="1457724" y="2284568"/>
            <a:ext cx="27431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1500" b="1" dirty="0">
                <a:solidFill>
                  <a:schemeClr val="bg1"/>
                </a:solidFill>
                <a:latin typeface="Aptos" panose="020B0004020202020204" pitchFamily="34" charset="0"/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1247945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D6333-9CE0-DC73-FFD9-681280D7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B4E7A1-8D02-3574-C7F3-14A9116E9BAC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Outils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0A7265C-6344-53A7-944D-876B16C0B5C4}"/>
              </a:ext>
            </a:extLst>
          </p:cNvPr>
          <p:cNvSpPr txBox="1"/>
          <p:nvPr/>
        </p:nvSpPr>
        <p:spPr>
          <a:xfrm>
            <a:off x="4254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Programmation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AD5B239-37EE-9954-77FB-BE0565D0AA6B}"/>
              </a:ext>
            </a:extLst>
          </p:cNvPr>
          <p:cNvGrpSpPr/>
          <p:nvPr/>
        </p:nvGrpSpPr>
        <p:grpSpPr>
          <a:xfrm>
            <a:off x="1536704" y="4075411"/>
            <a:ext cx="1830354" cy="1765301"/>
            <a:chOff x="784850" y="3288203"/>
            <a:chExt cx="1865396" cy="1799097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C074C04-B89C-4655-B062-59586A040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5" t="20667" r="62058" b="16706"/>
            <a:stretch/>
          </p:blipFill>
          <p:spPr>
            <a:xfrm>
              <a:off x="987311" y="3288203"/>
              <a:ext cx="1340075" cy="1270000"/>
            </a:xfrm>
            <a:prstGeom prst="rect">
              <a:avLst/>
            </a:prstGeom>
          </p:spPr>
        </p:pic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19C7BF68-CCDD-144C-EBC4-449B1ABAE5D3}"/>
                </a:ext>
              </a:extLst>
            </p:cNvPr>
            <p:cNvGrpSpPr/>
            <p:nvPr/>
          </p:nvGrpSpPr>
          <p:grpSpPr>
            <a:xfrm>
              <a:off x="784850" y="4491454"/>
              <a:ext cx="1865396" cy="595846"/>
              <a:chOff x="7401447" y="4119508"/>
              <a:chExt cx="2582662" cy="824956"/>
            </a:xfrm>
          </p:grpSpPr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2EEFA395-7C7B-6F0F-F036-44D0E04A5F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38" b="47788"/>
              <a:stretch/>
            </p:blipFill>
            <p:spPr>
              <a:xfrm>
                <a:off x="7401447" y="4119508"/>
                <a:ext cx="1369270" cy="655081"/>
              </a:xfrm>
              <a:prstGeom prst="rect">
                <a:avLst/>
              </a:prstGeom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2295A02F-4F6D-CEF9-6F8A-901BF400C4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38" t="50000" b="-1"/>
              <a:stretch/>
            </p:blipFill>
            <p:spPr>
              <a:xfrm>
                <a:off x="8614840" y="4317135"/>
                <a:ext cx="1369269" cy="627329"/>
              </a:xfrm>
              <a:prstGeom prst="rect">
                <a:avLst/>
              </a:prstGeom>
            </p:spPr>
          </p:pic>
        </p:grpSp>
      </p:grpSp>
      <p:pic>
        <p:nvPicPr>
          <p:cNvPr id="13" name="Picture 2" descr="Fichier:Raylib logo.png — Wikipédia">
            <a:extLst>
              <a:ext uri="{FF2B5EF4-FFF2-40B4-BE49-F238E27FC236}">
                <a16:creationId xmlns:a16="http://schemas.microsoft.com/office/drawing/2014/main" id="{C37C8354-310C-59AB-245C-A766855D1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858" y="1536446"/>
            <a:ext cx="1501906" cy="150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B6A13D8-7B62-C63D-D143-818BEC231B20}"/>
              </a:ext>
            </a:extLst>
          </p:cNvPr>
          <p:cNvSpPr txBox="1"/>
          <p:nvPr/>
        </p:nvSpPr>
        <p:spPr>
          <a:xfrm>
            <a:off x="4003713" y="1345300"/>
            <a:ext cx="745334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Bibliothèque (C)</a:t>
            </a:r>
            <a:b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	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(Raylib-</a:t>
            </a:r>
            <a:r>
              <a:rPr lang="fr-CH" sz="2000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cs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binding C#)</a:t>
            </a:r>
            <a:endParaRPr lang="fr-CH" sz="24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Développement de jeux-vidéos</a:t>
            </a:r>
          </a:p>
          <a:p>
            <a:pPr>
              <a:lnSpc>
                <a:spcPct val="150000"/>
              </a:lnSpc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	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Rendu 2D/3D, audio, entrées utilisateurs, etc…</a:t>
            </a:r>
            <a:endParaRPr lang="fr-CH" sz="24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B41E0CF-2563-EF3B-A330-C63BC12A9AB0}"/>
              </a:ext>
            </a:extLst>
          </p:cNvPr>
          <p:cNvSpPr txBox="1"/>
          <p:nvPr/>
        </p:nvSpPr>
        <p:spPr>
          <a:xfrm>
            <a:off x="4003714" y="3984137"/>
            <a:ext cx="745334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Éditeur de code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Création de classes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Build de la solution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CH" sz="24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" name="Espace réservé du numéro de diapositive 2">
            <a:extLst>
              <a:ext uri="{FF2B5EF4-FFF2-40B4-BE49-F238E27FC236}">
                <a16:creationId xmlns:a16="http://schemas.microsoft.com/office/drawing/2014/main" id="{9A916CEE-2586-961D-EBA9-8F2E3182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53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B3965B-56D8-EE73-523A-ECF9D982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D7249C-28CC-91BE-CB05-BED3FDF67FD8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Outils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996C7D8-B7B3-D6B3-821D-B573F9AFB69A}"/>
              </a:ext>
            </a:extLst>
          </p:cNvPr>
          <p:cNvSpPr txBox="1"/>
          <p:nvPr/>
        </p:nvSpPr>
        <p:spPr>
          <a:xfrm>
            <a:off x="425450" y="590520"/>
            <a:ext cx="3536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Stockage et recherche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8B90BBC-A3B2-7673-308F-04E041D81144}"/>
              </a:ext>
            </a:extLst>
          </p:cNvPr>
          <p:cNvSpPr txBox="1"/>
          <p:nvPr/>
        </p:nvSpPr>
        <p:spPr>
          <a:xfrm>
            <a:off x="4003713" y="2009091"/>
            <a:ext cx="6175147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Gestion de code source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Hébergement et partage de projets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DACFB04-07BD-3156-5519-6990949178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18848" r="16699"/>
          <a:stretch/>
        </p:blipFill>
        <p:spPr>
          <a:xfrm>
            <a:off x="1422994" y="1736229"/>
            <a:ext cx="1939633" cy="1692771"/>
          </a:xfrm>
          <a:prstGeom prst="rect">
            <a:avLst/>
          </a:prstGeom>
        </p:spPr>
      </p:pic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C0D9D2DA-0BA6-E3AE-9B30-064C3519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62610AA-5C77-F4CB-1C1C-F82889C2D60A}"/>
              </a:ext>
            </a:extLst>
          </p:cNvPr>
          <p:cNvSpPr txBox="1"/>
          <p:nvPr/>
        </p:nvSpPr>
        <p:spPr>
          <a:xfrm>
            <a:off x="4003713" y="4079347"/>
            <a:ext cx="6270587" cy="168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Recherches sur le web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Rédaction des commentaires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Debug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86B0846-44BB-5195-482B-C46F9728CF06}"/>
              </a:ext>
            </a:extLst>
          </p:cNvPr>
          <p:cNvGrpSpPr/>
          <p:nvPr/>
        </p:nvGrpSpPr>
        <p:grpSpPr>
          <a:xfrm>
            <a:off x="1354435" y="4079349"/>
            <a:ext cx="2076750" cy="1801074"/>
            <a:chOff x="531289" y="3605604"/>
            <a:chExt cx="2076750" cy="1801074"/>
          </a:xfrm>
        </p:grpSpPr>
        <p:pic>
          <p:nvPicPr>
            <p:cNvPr id="24" name="Picture 2" descr="File:ChatGPT-Logo.svg - Wikimedia Commons">
              <a:extLst>
                <a:ext uri="{FF2B5EF4-FFF2-40B4-BE49-F238E27FC236}">
                  <a16:creationId xmlns:a16="http://schemas.microsoft.com/office/drawing/2014/main" id="{E38F67D0-7D0F-F793-0DE8-254CA8DD5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350" y="3605604"/>
              <a:ext cx="1277854" cy="1277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363A66A0-17A7-58EF-2F63-D9ACD1333037}"/>
                </a:ext>
              </a:extLst>
            </p:cNvPr>
            <p:cNvSpPr txBox="1"/>
            <p:nvPr/>
          </p:nvSpPr>
          <p:spPr>
            <a:xfrm>
              <a:off x="531289" y="4883458"/>
              <a:ext cx="2076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800" b="1" dirty="0">
                  <a:solidFill>
                    <a:schemeClr val="bg1"/>
                  </a:solidFill>
                </a:rPr>
                <a:t>ChatGPT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02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87170B-ACB5-B2DC-5985-F2A1C8F9E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1A22E8-EF57-70C6-17E7-9D932DF06D83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Outils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303B8E0-5C53-B104-490E-07732BF2121D}"/>
              </a:ext>
            </a:extLst>
          </p:cNvPr>
          <p:cNvSpPr txBox="1"/>
          <p:nvPr/>
        </p:nvSpPr>
        <p:spPr>
          <a:xfrm>
            <a:off x="411106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Graphisme</a:t>
            </a:r>
          </a:p>
        </p:txBody>
      </p:sp>
      <p:pic>
        <p:nvPicPr>
          <p:cNvPr id="5" name="Picture 4" descr="Krita — Wikipédia">
            <a:extLst>
              <a:ext uri="{FF2B5EF4-FFF2-40B4-BE49-F238E27FC236}">
                <a16:creationId xmlns:a16="http://schemas.microsoft.com/office/drawing/2014/main" id="{F4C3F11D-464F-EBAB-559C-C272B6669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06" y="4071170"/>
            <a:ext cx="1547244" cy="154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le:Blender logo no text.svg - Wikimedia Commons">
            <a:extLst>
              <a:ext uri="{FF2B5EF4-FFF2-40B4-BE49-F238E27FC236}">
                <a16:creationId xmlns:a16="http://schemas.microsoft.com/office/drawing/2014/main" id="{3F196E4F-4DDC-6B0B-70CA-E1BDB7AE2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51" y="1422943"/>
            <a:ext cx="1891794" cy="15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74AA5AC-9C8A-6EC5-658C-B14936C8B4F9}"/>
              </a:ext>
            </a:extLst>
          </p:cNvPr>
          <p:cNvSpPr txBox="1"/>
          <p:nvPr/>
        </p:nvSpPr>
        <p:spPr>
          <a:xfrm>
            <a:off x="4003713" y="1353258"/>
            <a:ext cx="4602389" cy="168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Modélisation d’objets 3D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Sculpture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Animation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637EDA3-4487-BC81-48A3-8AA8D3F9D2BD}"/>
              </a:ext>
            </a:extLst>
          </p:cNvPr>
          <p:cNvSpPr txBox="1"/>
          <p:nvPr/>
        </p:nvSpPr>
        <p:spPr>
          <a:xfrm>
            <a:off x="4003712" y="4004093"/>
            <a:ext cx="362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Dessin digital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Textures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UX/UI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CBB94FC-8891-282A-047B-F829F4E5FC0D}"/>
              </a:ext>
            </a:extLst>
          </p:cNvPr>
          <p:cNvSpPr txBox="1"/>
          <p:nvPr/>
        </p:nvSpPr>
        <p:spPr>
          <a:xfrm>
            <a:off x="1710842" y="2786830"/>
            <a:ext cx="180653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sz="2400" b="1" dirty="0">
                <a:solidFill>
                  <a:srgbClr val="EA7600"/>
                </a:solidFill>
                <a:latin typeface="Aptos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Blender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B04154-5C91-3975-0CE7-669E8F14598C}"/>
              </a:ext>
            </a:extLst>
          </p:cNvPr>
          <p:cNvSpPr txBox="1"/>
          <p:nvPr/>
        </p:nvSpPr>
        <p:spPr>
          <a:xfrm>
            <a:off x="1449859" y="5321890"/>
            <a:ext cx="180653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Krita</a:t>
            </a:r>
          </a:p>
        </p:txBody>
      </p:sp>
      <p:pic>
        <p:nvPicPr>
          <p:cNvPr id="18" name="Picture 8" descr="What is Blender? - Blender Essentials">
            <a:extLst>
              <a:ext uri="{FF2B5EF4-FFF2-40B4-BE49-F238E27FC236}">
                <a16:creationId xmlns:a16="http://schemas.microsoft.com/office/drawing/2014/main" id="{694A842E-DD93-D423-E910-E95A611F8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607" y="1554319"/>
            <a:ext cx="2779045" cy="166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Krita - Avis, prix, tarif et abonnement - Capterra Belgique 2025">
            <a:extLst>
              <a:ext uri="{FF2B5EF4-FFF2-40B4-BE49-F238E27FC236}">
                <a16:creationId xmlns:a16="http://schemas.microsoft.com/office/drawing/2014/main" id="{2300DD7D-DEE9-8F9B-FE1F-DD3DE680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607" y="4143434"/>
            <a:ext cx="2779045" cy="177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36ECD1F2-4B8B-F4EC-5809-0386D466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19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297B0C-021E-4C13-0885-2AC13573E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 descr="logo des applications mobiles microsoft excel 17396828 PNG">
            <a:extLst>
              <a:ext uri="{FF2B5EF4-FFF2-40B4-BE49-F238E27FC236}">
                <a16:creationId xmlns:a16="http://schemas.microsoft.com/office/drawing/2014/main" id="{7F694F25-842E-2B6A-65C9-1EF8C6B21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707211"/>
            <a:ext cx="922122" cy="8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06DFE2-8A5B-1D1C-9BA5-5DDFD365043F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Outils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D80E2D-1C12-8B18-9E92-1693AA2480C0}"/>
              </a:ext>
            </a:extLst>
          </p:cNvPr>
          <p:cNvSpPr txBox="1"/>
          <p:nvPr/>
        </p:nvSpPr>
        <p:spPr>
          <a:xfrm>
            <a:off x="4254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Documentation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45E0C9FE-E1FD-6AD3-C467-694B37A2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A04A545C-8679-86C4-514A-AC4A11EF2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25" y="3938185"/>
            <a:ext cx="893548" cy="851117"/>
          </a:xfrm>
          <a:prstGeom prst="rect">
            <a:avLst/>
          </a:prstGeom>
        </p:spPr>
      </p:pic>
      <p:pic>
        <p:nvPicPr>
          <p:cNvPr id="25" name="Picture 6" descr="Microsoft PowerPoint — Wikipédia">
            <a:extLst>
              <a:ext uri="{FF2B5EF4-FFF2-40B4-BE49-F238E27FC236}">
                <a16:creationId xmlns:a16="http://schemas.microsoft.com/office/drawing/2014/main" id="{21A8DA86-B4AA-7024-A2E5-0B1387A75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5" y="5178155"/>
            <a:ext cx="893735" cy="83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ile:Microsoft Office Word (2019–present).svg - Wikimedia Commons">
            <a:extLst>
              <a:ext uri="{FF2B5EF4-FFF2-40B4-BE49-F238E27FC236}">
                <a16:creationId xmlns:a16="http://schemas.microsoft.com/office/drawing/2014/main" id="{BAC72F79-A112-F803-877F-5FC090525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77" y="1524000"/>
            <a:ext cx="853645" cy="79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B80448F1-2B00-0C31-FEBC-850F1A8A991F}"/>
              </a:ext>
            </a:extLst>
          </p:cNvPr>
          <p:cNvSpPr txBox="1"/>
          <p:nvPr/>
        </p:nvSpPr>
        <p:spPr>
          <a:xfrm>
            <a:off x="2276474" y="909367"/>
            <a:ext cx="4602389" cy="5039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Rédaction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Planification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Schémas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Présentation</a:t>
            </a:r>
          </a:p>
        </p:txBody>
      </p:sp>
    </p:spTree>
    <p:extLst>
      <p:ext uri="{BB962C8B-B14F-4D97-AF65-F5344CB8AC3E}">
        <p14:creationId xmlns:p14="http://schemas.microsoft.com/office/powerpoint/2010/main" val="60583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3AA3EB-8503-D13A-7FE3-3AAC3A170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D1FA4D2-ED7E-59A1-81CC-2D4127084B5D}"/>
              </a:ext>
            </a:extLst>
          </p:cNvPr>
          <p:cNvSpPr/>
          <p:nvPr/>
        </p:nvSpPr>
        <p:spPr>
          <a:xfrm>
            <a:off x="7285491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1206BE-A5AE-05AA-4F2A-B143C75693ED}"/>
              </a:ext>
            </a:extLst>
          </p:cNvPr>
          <p:cNvSpPr/>
          <p:nvPr/>
        </p:nvSpPr>
        <p:spPr>
          <a:xfrm>
            <a:off x="662893" y="3044381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8314A7-30AD-54E4-371D-327B6BCD1EB5}"/>
              </a:ext>
            </a:extLst>
          </p:cNvPr>
          <p:cNvSpPr/>
          <p:nvPr/>
        </p:nvSpPr>
        <p:spPr>
          <a:xfrm>
            <a:off x="2870424" y="3044380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618640-5E39-A3D7-135E-A5F5057C7FE2}"/>
              </a:ext>
            </a:extLst>
          </p:cNvPr>
          <p:cNvSpPr/>
          <p:nvPr/>
        </p:nvSpPr>
        <p:spPr>
          <a:xfrm>
            <a:off x="5077957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5E496C-B60A-400C-FEE7-4B4318A464C3}"/>
              </a:ext>
            </a:extLst>
          </p:cNvPr>
          <p:cNvSpPr/>
          <p:nvPr/>
        </p:nvSpPr>
        <p:spPr>
          <a:xfrm>
            <a:off x="9493025" y="3044380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E4FB9FC0-ECF1-F671-A367-2C5ECF652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41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21F801-8ABC-B481-3887-44EF0B0CA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C45884E-3D59-7BC6-8F32-B0D154091603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0D78D3AC-9D6E-144C-0D31-62F2265D0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4DED09C-667F-992D-B4F1-DE5E9EDB6548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Analyse</a:t>
            </a:r>
          </a:p>
        </p:txBody>
      </p:sp>
      <p:pic>
        <p:nvPicPr>
          <p:cNvPr id="1028" name="Picture 4" descr="Qui est-ce ? - La Grande Récré">
            <a:extLst>
              <a:ext uri="{FF2B5EF4-FFF2-40B4-BE49-F238E27FC236}">
                <a16:creationId xmlns:a16="http://schemas.microsoft.com/office/drawing/2014/main" id="{0C7150DD-3F5D-3055-3B10-42F87B4BF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t="13722" r="3535" b="18334"/>
          <a:stretch>
            <a:fillRect/>
          </a:stretch>
        </p:blipFill>
        <p:spPr bwMode="auto">
          <a:xfrm>
            <a:off x="6938962" y="1917643"/>
            <a:ext cx="4219576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9A0323F-7F3F-5411-6308-409433D54822}"/>
              </a:ext>
            </a:extLst>
          </p:cNvPr>
          <p:cNvSpPr txBox="1"/>
          <p:nvPr/>
        </p:nvSpPr>
        <p:spPr>
          <a:xfrm>
            <a:off x="496888" y="1917643"/>
            <a:ext cx="61706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Thème : </a:t>
            </a:r>
          </a:p>
          <a:p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Jeu de société, «Qui est-ce ?»</a:t>
            </a:r>
          </a:p>
          <a:p>
            <a:endParaRPr lang="fr-CH" sz="20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du jeu:</a:t>
            </a:r>
            <a:b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Être le premier à deviner le personnage de l’adversaire en posant une question éliminatoire à chaque tour.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76DB73-58B6-84BE-D2D7-11DD077E02DF}"/>
              </a:ext>
            </a:extLst>
          </p:cNvPr>
          <p:cNvSpPr txBox="1"/>
          <p:nvPr/>
        </p:nvSpPr>
        <p:spPr>
          <a:xfrm>
            <a:off x="484188" y="5020638"/>
            <a:ext cx="6170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Exemple :</a:t>
            </a:r>
          </a:p>
          <a:p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-Ton portrait, a-t-il des lunettes ?</a:t>
            </a:r>
          </a:p>
          <a:p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-Non !</a:t>
            </a:r>
          </a:p>
          <a:p>
            <a:r>
              <a:rPr lang="fr-CH" sz="2000" i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*Élimination des portraits avec des lunettes*</a:t>
            </a:r>
          </a:p>
        </p:txBody>
      </p:sp>
    </p:spTree>
    <p:extLst>
      <p:ext uri="{BB962C8B-B14F-4D97-AF65-F5344CB8AC3E}">
        <p14:creationId xmlns:p14="http://schemas.microsoft.com/office/powerpoint/2010/main" val="4226430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A0C44F-D9FD-5D78-CAFB-685D0DD11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9ACE00-CADA-3089-C0A6-789509FB0F1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EAED13B5-1131-1F4C-2466-A3109842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6696ECB-B975-40A3-749C-02E811FA59CB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Analyse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4BA718A-D12F-CFF1-6B4D-E7490A6B1385}"/>
              </a:ext>
            </a:extLst>
          </p:cNvPr>
          <p:cNvSpPr txBox="1"/>
          <p:nvPr/>
        </p:nvSpPr>
        <p:spPr>
          <a:xfrm>
            <a:off x="6332536" y="4378127"/>
            <a:ext cx="4602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Position des portraits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566F8E2-E738-ADB0-3818-34EC4257FABC}"/>
              </a:ext>
            </a:extLst>
          </p:cNvPr>
          <p:cNvSpPr txBox="1"/>
          <p:nvPr/>
        </p:nvSpPr>
        <p:spPr>
          <a:xfrm>
            <a:off x="4311338" y="1277378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Inconvénients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77F2617-1580-98A1-96A4-143D36885BF5}"/>
              </a:ext>
            </a:extLst>
          </p:cNvPr>
          <p:cNvSpPr txBox="1"/>
          <p:nvPr/>
        </p:nvSpPr>
        <p:spPr>
          <a:xfrm>
            <a:off x="1911308" y="4378127"/>
            <a:ext cx="30516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0CED199-B1FF-5D87-CA48-56FD87E87B6F}"/>
              </a:ext>
            </a:extLst>
          </p:cNvPr>
          <p:cNvSpPr txBox="1"/>
          <p:nvPr/>
        </p:nvSpPr>
        <p:spPr>
          <a:xfrm>
            <a:off x="4146458" y="2677968"/>
            <a:ext cx="3381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Re-jouabilité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33CB61C-0309-495F-6442-50DA30B4DB57}"/>
              </a:ext>
            </a:extLst>
          </p:cNvPr>
          <p:cNvSpPr txBox="1"/>
          <p:nvPr/>
        </p:nvSpPr>
        <p:spPr>
          <a:xfrm>
            <a:off x="4146458" y="1718888"/>
            <a:ext cx="3381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 physique</a:t>
            </a:r>
          </a:p>
        </p:txBody>
      </p:sp>
    </p:spTree>
    <p:extLst>
      <p:ext uri="{BB962C8B-B14F-4D97-AF65-F5344CB8AC3E}">
        <p14:creationId xmlns:p14="http://schemas.microsoft.com/office/powerpoint/2010/main" val="389017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86E2E-ECC6-C6D9-094C-29398BD61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51B73C-6E51-B1F2-BB7B-9DE232BCFF4D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0CC917DB-24D1-641C-58CA-8889D86B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FA1A242-8D41-4570-0390-3204CC34369C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Analyse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FB4C822-BDA5-A497-E6A3-8585B9FFC5F0}"/>
              </a:ext>
            </a:extLst>
          </p:cNvPr>
          <p:cNvSpPr txBox="1"/>
          <p:nvPr/>
        </p:nvSpPr>
        <p:spPr>
          <a:xfrm>
            <a:off x="4311338" y="1277378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Solution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B30696D-B7CD-EECE-F87D-74B00517D286}"/>
              </a:ext>
            </a:extLst>
          </p:cNvPr>
          <p:cNvSpPr txBox="1"/>
          <p:nvPr/>
        </p:nvSpPr>
        <p:spPr>
          <a:xfrm>
            <a:off x="4146458" y="1718888"/>
            <a:ext cx="3381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 numérisée</a:t>
            </a:r>
          </a:p>
        </p:txBody>
      </p:sp>
      <p:pic>
        <p:nvPicPr>
          <p:cNvPr id="31" name="Image 30" descr="Une image contenant art, silhouette&#10;&#10;Le contenu généré par l’IA peut être incorrect.">
            <a:extLst>
              <a:ext uri="{FF2B5EF4-FFF2-40B4-BE49-F238E27FC236}">
                <a16:creationId xmlns:a16="http://schemas.microsoft.com/office/drawing/2014/main" id="{2C85565C-A51D-366B-2353-F9C2781297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442" y="4227064"/>
            <a:ext cx="825345" cy="825345"/>
          </a:xfrm>
          <a:prstGeom prst="rect">
            <a:avLst/>
          </a:prstGeom>
        </p:spPr>
      </p:pic>
      <p:pic>
        <p:nvPicPr>
          <p:cNvPr id="32" name="Graphique 31" descr="Recyclage avec un remplissage uni">
            <a:extLst>
              <a:ext uri="{FF2B5EF4-FFF2-40B4-BE49-F238E27FC236}">
                <a16:creationId xmlns:a16="http://schemas.microsoft.com/office/drawing/2014/main" id="{C65D33E6-974D-1479-C07C-597FEC6974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4472" y="2526905"/>
            <a:ext cx="825345" cy="82534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B0C2A36-EC5A-CEE1-3847-01CA80C996A1}"/>
              </a:ext>
            </a:extLst>
          </p:cNvPr>
          <p:cNvGrpSpPr/>
          <p:nvPr/>
        </p:nvGrpSpPr>
        <p:grpSpPr>
          <a:xfrm>
            <a:off x="8082612" y="4212173"/>
            <a:ext cx="1151286" cy="800136"/>
            <a:chOff x="4890405" y="4810064"/>
            <a:chExt cx="1200333" cy="834223"/>
          </a:xfrm>
        </p:grpSpPr>
        <p:pic>
          <p:nvPicPr>
            <p:cNvPr id="34" name="Image 33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E3648F9B-5F3D-76A4-03F8-1140B45A1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0405" y="4810066"/>
              <a:ext cx="400111" cy="400111"/>
            </a:xfrm>
            <a:prstGeom prst="rect">
              <a:avLst/>
            </a:prstGeom>
          </p:spPr>
        </p:pic>
        <p:pic>
          <p:nvPicPr>
            <p:cNvPr id="35" name="Image 34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54A25D90-8232-8DF9-E021-70273826A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516" y="4810064"/>
              <a:ext cx="400111" cy="400111"/>
            </a:xfrm>
            <a:prstGeom prst="rect">
              <a:avLst/>
            </a:prstGeom>
          </p:spPr>
        </p:pic>
        <p:pic>
          <p:nvPicPr>
            <p:cNvPr id="36" name="Image 35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CC79C0CA-A139-0183-F581-938D65E14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0627" y="4810064"/>
              <a:ext cx="400111" cy="400111"/>
            </a:xfrm>
            <a:prstGeom prst="rect">
              <a:avLst/>
            </a:prstGeom>
          </p:spPr>
        </p:pic>
        <p:pic>
          <p:nvPicPr>
            <p:cNvPr id="37" name="Image 36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BBB9AC21-B579-90B4-1202-626D6ED5C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0405" y="5244176"/>
              <a:ext cx="400111" cy="400111"/>
            </a:xfrm>
            <a:prstGeom prst="rect">
              <a:avLst/>
            </a:prstGeom>
          </p:spPr>
        </p:pic>
        <p:pic>
          <p:nvPicPr>
            <p:cNvPr id="38" name="Image 37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F30211A1-512A-565C-012E-6EFE18612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516" y="5244174"/>
              <a:ext cx="400111" cy="400111"/>
            </a:xfrm>
            <a:prstGeom prst="rect">
              <a:avLst/>
            </a:prstGeom>
          </p:spPr>
        </p:pic>
        <p:pic>
          <p:nvPicPr>
            <p:cNvPr id="39" name="Image 38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73848A1C-3F4D-844E-198E-4D5B6CC40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0627" y="5244174"/>
              <a:ext cx="400111" cy="400111"/>
            </a:xfrm>
            <a:prstGeom prst="rect">
              <a:avLst/>
            </a:prstGeom>
          </p:spPr>
        </p:pic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990B2F1A-50A8-8460-E627-31D8365A3BF8}"/>
              </a:ext>
            </a:extLst>
          </p:cNvPr>
          <p:cNvSpPr txBox="1"/>
          <p:nvPr/>
        </p:nvSpPr>
        <p:spPr>
          <a:xfrm>
            <a:off x="4146458" y="2677968"/>
            <a:ext cx="3381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Relancer une partie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6FF7682-F835-D8C1-EB5C-D93DEF2FC74D}"/>
              </a:ext>
            </a:extLst>
          </p:cNvPr>
          <p:cNvSpPr txBox="1"/>
          <p:nvPr/>
        </p:nvSpPr>
        <p:spPr>
          <a:xfrm>
            <a:off x="994617" y="4427119"/>
            <a:ext cx="4884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Génération portraits aléatoires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83C16D8-731F-6B72-8B4A-4A4DFAE8E0D0}"/>
              </a:ext>
            </a:extLst>
          </p:cNvPr>
          <p:cNvSpPr txBox="1"/>
          <p:nvPr/>
        </p:nvSpPr>
        <p:spPr>
          <a:xfrm>
            <a:off x="6332536" y="4378127"/>
            <a:ext cx="4602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Position aléatoire</a:t>
            </a:r>
          </a:p>
        </p:txBody>
      </p:sp>
    </p:spTree>
    <p:extLst>
      <p:ext uri="{BB962C8B-B14F-4D97-AF65-F5344CB8AC3E}">
        <p14:creationId xmlns:p14="http://schemas.microsoft.com/office/powerpoint/2010/main" val="180290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676A2-9C46-546F-C3F3-E3A03A00E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30543E-7487-AB3C-DEA8-01C7C10441F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05D331C1-7E94-D991-EDFE-3B1ED89D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E3954A3-8637-373A-5520-9C7A0899A798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Analyse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C42B66D-E9BC-F20B-8E40-358608C8969A}"/>
              </a:ext>
            </a:extLst>
          </p:cNvPr>
          <p:cNvSpPr txBox="1"/>
          <p:nvPr/>
        </p:nvSpPr>
        <p:spPr>
          <a:xfrm>
            <a:off x="4311338" y="1277378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Défi principal</a:t>
            </a:r>
          </a:p>
        </p:txBody>
      </p:sp>
      <p:pic>
        <p:nvPicPr>
          <p:cNvPr id="31" name="Image 30" descr="Une image contenant art, silhouette&#10;&#10;Le contenu généré par l’IA peut être incorrect.">
            <a:extLst>
              <a:ext uri="{FF2B5EF4-FFF2-40B4-BE49-F238E27FC236}">
                <a16:creationId xmlns:a16="http://schemas.microsoft.com/office/drawing/2014/main" id="{AC4D9A26-B659-1458-2996-D0BC89AD64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259" y="2726659"/>
            <a:ext cx="1404683" cy="140468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DB34F3B4-0DB6-D9A0-EE6B-ADB21F1CBE77}"/>
              </a:ext>
            </a:extLst>
          </p:cNvPr>
          <p:cNvSpPr txBox="1"/>
          <p:nvPr/>
        </p:nvSpPr>
        <p:spPr>
          <a:xfrm>
            <a:off x="1954212" y="3169317"/>
            <a:ext cx="28520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Génération portraits aléatoires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6C35056-717C-24D4-2545-CE379841BF77}"/>
              </a:ext>
            </a:extLst>
          </p:cNvPr>
          <p:cNvSpPr txBox="1"/>
          <p:nvPr/>
        </p:nvSpPr>
        <p:spPr>
          <a:xfrm>
            <a:off x="7192553" y="3169316"/>
            <a:ext cx="21497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Pas de sosies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72E3687-4753-473D-CD42-C4C466EBCE78}"/>
              </a:ext>
            </a:extLst>
          </p:cNvPr>
          <p:cNvGrpSpPr/>
          <p:nvPr/>
        </p:nvGrpSpPr>
        <p:grpSpPr>
          <a:xfrm>
            <a:off x="7362952" y="2726658"/>
            <a:ext cx="1872695" cy="1404684"/>
            <a:chOff x="5452397" y="3974398"/>
            <a:chExt cx="1872695" cy="1404684"/>
          </a:xfrm>
        </p:grpSpPr>
        <p:pic>
          <p:nvPicPr>
            <p:cNvPr id="7" name="Image 6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51AD42FE-0071-A22E-80A6-0A8827614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397" y="3974399"/>
              <a:ext cx="1404683" cy="1404683"/>
            </a:xfrm>
            <a:prstGeom prst="rect">
              <a:avLst/>
            </a:prstGeom>
          </p:spPr>
        </p:pic>
        <p:pic>
          <p:nvPicPr>
            <p:cNvPr id="8" name="Image 7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D85340F8-3CBD-9F39-6D4E-87747D2DB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0409" y="3974398"/>
              <a:ext cx="1404683" cy="1404683"/>
            </a:xfrm>
            <a:prstGeom prst="rect">
              <a:avLst/>
            </a:prstGeom>
          </p:spPr>
        </p:pic>
      </p:grp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DEC59657-1D4A-31E0-4A93-3398B116A078}"/>
              </a:ext>
            </a:extLst>
          </p:cNvPr>
          <p:cNvSpPr/>
          <p:nvPr/>
        </p:nvSpPr>
        <p:spPr>
          <a:xfrm>
            <a:off x="4976683" y="2987035"/>
            <a:ext cx="2077387" cy="114430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rgbClr val="187FF0"/>
              </a:solidFill>
            </a:endParaRP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29CE6FC0-C7EA-EB17-C3F3-70AC6EF5C51E}"/>
              </a:ext>
            </a:extLst>
          </p:cNvPr>
          <p:cNvSpPr/>
          <p:nvPr/>
        </p:nvSpPr>
        <p:spPr>
          <a:xfrm>
            <a:off x="4975011" y="2987035"/>
            <a:ext cx="2077387" cy="114430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rgbClr val="187FF0"/>
                </a:solidFill>
              </a:rPr>
              <a:t>Algorithme</a:t>
            </a:r>
          </a:p>
        </p:txBody>
      </p:sp>
    </p:spTree>
    <p:extLst>
      <p:ext uri="{BB962C8B-B14F-4D97-AF65-F5344CB8AC3E}">
        <p14:creationId xmlns:p14="http://schemas.microsoft.com/office/powerpoint/2010/main" val="289942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Modèle 3D 23">
                <a:extLst>
                  <a:ext uri="{FF2B5EF4-FFF2-40B4-BE49-F238E27FC236}">
                    <a16:creationId xmlns:a16="http://schemas.microsoft.com/office/drawing/2014/main" id="{24586934-3189-497D-8DB2-4E3249FC8E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075001"/>
                  </p:ext>
                </p:extLst>
              </p:nvPr>
            </p:nvGraphicFramePr>
            <p:xfrm>
              <a:off x="1932830" y="-6321164"/>
              <a:ext cx="8113276" cy="35745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113276" cy="3574527"/>
                    </a:xfrm>
                    <a:prstGeom prst="rect">
                      <a:avLst/>
                    </a:prstGeom>
                  </am3d:spPr>
                  <am3d:camera>
                    <am3d:pos x="0" y="0" z="521033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4" d="1000000"/>
                    <am3d:preTrans dx="1" dy="3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1177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Modèle 3D 23">
                <a:extLst>
                  <a:ext uri="{FF2B5EF4-FFF2-40B4-BE49-F238E27FC236}">
                    <a16:creationId xmlns:a16="http://schemas.microsoft.com/office/drawing/2014/main" id="{24586934-3189-497D-8DB2-4E3249FC8E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2830" y="-6321164"/>
                <a:ext cx="8113276" cy="357452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44BEDCF-12FD-47A5-8B2A-746513973EDB}"/>
              </a:ext>
            </a:extLst>
          </p:cNvPr>
          <p:cNvSpPr/>
          <p:nvPr/>
        </p:nvSpPr>
        <p:spPr>
          <a:xfrm>
            <a:off x="4734492" y="2653881"/>
            <a:ext cx="2723016" cy="1283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8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C199615-CAC6-AF8A-1DA9-46930A182DDE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99099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95A1F4-3007-9755-3DD0-C12B027CC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B9A9D-8C85-BB42-41FB-A2E742A283E5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392F0A1A-BC63-3EDD-8446-A40EB4091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C6D776F-F79A-7B56-DEF6-B0831FD7FCC9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Analyse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11A690B-5173-7AA8-34A0-A20ED110A197}"/>
              </a:ext>
            </a:extLst>
          </p:cNvPr>
          <p:cNvSpPr txBox="1"/>
          <p:nvPr/>
        </p:nvSpPr>
        <p:spPr>
          <a:xfrm>
            <a:off x="1026974" y="158555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Objectifs finaux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F03C353-FAEA-DB81-EB66-E79EE964A5A8}"/>
              </a:ext>
            </a:extLst>
          </p:cNvPr>
          <p:cNvSpPr txBox="1"/>
          <p:nvPr/>
        </p:nvSpPr>
        <p:spPr>
          <a:xfrm>
            <a:off x="1026974" y="2047220"/>
            <a:ext cx="6572342" cy="3363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Relancer une partie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Générer des portraits sans sosies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Positions différentes à chaque partie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Interface responsive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UX/UI dynamique et instinctive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Jeu ludique</a:t>
            </a:r>
          </a:p>
        </p:txBody>
      </p:sp>
      <p:pic>
        <p:nvPicPr>
          <p:cNvPr id="5" name="Graphique 4" descr="Mille avec un remplissage uni">
            <a:extLst>
              <a:ext uri="{FF2B5EF4-FFF2-40B4-BE49-F238E27FC236}">
                <a16:creationId xmlns:a16="http://schemas.microsoft.com/office/drawing/2014/main" id="{C20D141D-9531-BF74-662E-384074839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8865" y="2047220"/>
            <a:ext cx="2533651" cy="25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52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C3F7A4-7991-9C60-9050-AA78E59E7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EC8EB8-87B1-EBEE-0E0E-E5D3098D9475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65F3C4CF-972F-C46F-A83E-E8E4669B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E1E16B-D901-A7BB-CAF2-C571778D7488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Méthodologie</a:t>
            </a:r>
          </a:p>
        </p:txBody>
      </p: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AFD167C5-2616-6C9D-57E7-F83B2D9C7F37}"/>
              </a:ext>
            </a:extLst>
          </p:cNvPr>
          <p:cNvGrpSpPr/>
          <p:nvPr/>
        </p:nvGrpSpPr>
        <p:grpSpPr>
          <a:xfrm>
            <a:off x="3936997" y="1900408"/>
            <a:ext cx="4318006" cy="3487823"/>
            <a:chOff x="3935412" y="2090239"/>
            <a:chExt cx="4321175" cy="3490383"/>
          </a:xfrm>
        </p:grpSpPr>
        <p:graphicFrame>
          <p:nvGraphicFramePr>
            <p:cNvPr id="84" name="Graphique 83">
              <a:extLst>
                <a:ext uri="{FF2B5EF4-FFF2-40B4-BE49-F238E27FC236}">
                  <a16:creationId xmlns:a16="http://schemas.microsoft.com/office/drawing/2014/main" id="{1E232620-5A26-2704-544E-90B59B65C72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40273380"/>
                </p:ext>
              </p:extLst>
            </p:nvPr>
          </p:nvGraphicFramePr>
          <p:xfrm>
            <a:off x="3935412" y="2090239"/>
            <a:ext cx="4321175" cy="34903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5" name="Triangle isocèle 84">
              <a:extLst>
                <a:ext uri="{FF2B5EF4-FFF2-40B4-BE49-F238E27FC236}">
                  <a16:creationId xmlns:a16="http://schemas.microsoft.com/office/drawing/2014/main" id="{F8FC93DD-E272-9747-8C8C-8FFDEB2D9E88}"/>
                </a:ext>
              </a:extLst>
            </p:cNvPr>
            <p:cNvSpPr/>
            <p:nvPr/>
          </p:nvSpPr>
          <p:spPr>
            <a:xfrm rot="1082126">
              <a:off x="4414838" y="3352785"/>
              <a:ext cx="749300" cy="20005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6" name="Triangle isocèle 85">
              <a:extLst>
                <a:ext uri="{FF2B5EF4-FFF2-40B4-BE49-F238E27FC236}">
                  <a16:creationId xmlns:a16="http://schemas.microsoft.com/office/drawing/2014/main" id="{DD7F1AC3-80BE-85BB-D968-25C247B23066}"/>
                </a:ext>
              </a:extLst>
            </p:cNvPr>
            <p:cNvSpPr/>
            <p:nvPr/>
          </p:nvSpPr>
          <p:spPr>
            <a:xfrm rot="5400000">
              <a:off x="5695154" y="2364862"/>
              <a:ext cx="749300" cy="20005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7" name="Triangle isocèle 86">
              <a:extLst>
                <a:ext uri="{FF2B5EF4-FFF2-40B4-BE49-F238E27FC236}">
                  <a16:creationId xmlns:a16="http://schemas.microsoft.com/office/drawing/2014/main" id="{A02042E1-1A03-C471-28C9-1C7906D3CD23}"/>
                </a:ext>
              </a:extLst>
            </p:cNvPr>
            <p:cNvSpPr/>
            <p:nvPr/>
          </p:nvSpPr>
          <p:spPr>
            <a:xfrm rot="9748035">
              <a:off x="7028032" y="3271823"/>
              <a:ext cx="749300" cy="20005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8" name="Triangle isocèle 87">
              <a:extLst>
                <a:ext uri="{FF2B5EF4-FFF2-40B4-BE49-F238E27FC236}">
                  <a16:creationId xmlns:a16="http://schemas.microsoft.com/office/drawing/2014/main" id="{5C81DF45-4D88-DC7B-E88F-1196B30B0240}"/>
                </a:ext>
              </a:extLst>
            </p:cNvPr>
            <p:cNvSpPr/>
            <p:nvPr/>
          </p:nvSpPr>
          <p:spPr>
            <a:xfrm rot="14074141">
              <a:off x="6562824" y="4828354"/>
              <a:ext cx="749300" cy="20005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9" name="Triangle isocèle 88">
              <a:extLst>
                <a:ext uri="{FF2B5EF4-FFF2-40B4-BE49-F238E27FC236}">
                  <a16:creationId xmlns:a16="http://schemas.microsoft.com/office/drawing/2014/main" id="{1205A600-6935-C338-BF24-FE56C82DAB03}"/>
                </a:ext>
              </a:extLst>
            </p:cNvPr>
            <p:cNvSpPr/>
            <p:nvPr/>
          </p:nvSpPr>
          <p:spPr>
            <a:xfrm rot="18374206">
              <a:off x="4981776" y="4891402"/>
              <a:ext cx="749300" cy="20005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1" name="ZoneTexte 90">
            <a:extLst>
              <a:ext uri="{FF2B5EF4-FFF2-40B4-BE49-F238E27FC236}">
                <a16:creationId xmlns:a16="http://schemas.microsoft.com/office/drawing/2014/main" id="{6ABC9E9E-7249-1FF0-DAC1-2BF032B98900}"/>
              </a:ext>
            </a:extLst>
          </p:cNvPr>
          <p:cNvSpPr txBox="1"/>
          <p:nvPr/>
        </p:nvSpPr>
        <p:spPr>
          <a:xfrm>
            <a:off x="6638379" y="2274784"/>
            <a:ext cx="69206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3200" b="1" dirty="0">
                <a:solidFill>
                  <a:srgbClr val="187FF0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885E3FA2-F50D-7F48-A9DC-D54150911860}"/>
              </a:ext>
            </a:extLst>
          </p:cNvPr>
          <p:cNvSpPr txBox="1"/>
          <p:nvPr/>
        </p:nvSpPr>
        <p:spPr>
          <a:xfrm>
            <a:off x="7053107" y="3811719"/>
            <a:ext cx="69206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3200" b="1" dirty="0">
                <a:solidFill>
                  <a:srgbClr val="187FF0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712E89BA-A508-4238-9E6C-64A8A72F9FA8}"/>
              </a:ext>
            </a:extLst>
          </p:cNvPr>
          <p:cNvSpPr txBox="1"/>
          <p:nvPr/>
        </p:nvSpPr>
        <p:spPr>
          <a:xfrm>
            <a:off x="5723792" y="4759329"/>
            <a:ext cx="69206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3200" b="1" dirty="0">
                <a:solidFill>
                  <a:srgbClr val="187FF0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61287DB2-306E-DAB7-E262-90FCF8AB4DB3}"/>
              </a:ext>
            </a:extLst>
          </p:cNvPr>
          <p:cNvSpPr txBox="1"/>
          <p:nvPr/>
        </p:nvSpPr>
        <p:spPr>
          <a:xfrm>
            <a:off x="4444415" y="3788702"/>
            <a:ext cx="69206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3200" b="1" dirty="0">
                <a:solidFill>
                  <a:srgbClr val="187FF0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F17B6C8C-A5AF-5171-E309-DE8B65BABB08}"/>
              </a:ext>
            </a:extLst>
          </p:cNvPr>
          <p:cNvSpPr txBox="1"/>
          <p:nvPr/>
        </p:nvSpPr>
        <p:spPr>
          <a:xfrm>
            <a:off x="4966831" y="2219900"/>
            <a:ext cx="69206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3200" b="1" dirty="0">
                <a:solidFill>
                  <a:srgbClr val="187FF0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758AD9B-52E8-586D-5155-2779AE8D1151}"/>
              </a:ext>
            </a:extLst>
          </p:cNvPr>
          <p:cNvSpPr txBox="1"/>
          <p:nvPr/>
        </p:nvSpPr>
        <p:spPr>
          <a:xfrm>
            <a:off x="7303341" y="1744044"/>
            <a:ext cx="330202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Lecture de la planification</a:t>
            </a:r>
          </a:p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Étapes suivantes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9CBEFC59-2720-4251-1D17-092646C3FABC}"/>
              </a:ext>
            </a:extLst>
          </p:cNvPr>
          <p:cNvSpPr txBox="1"/>
          <p:nvPr/>
        </p:nvSpPr>
        <p:spPr>
          <a:xfrm>
            <a:off x="7235335" y="4438526"/>
            <a:ext cx="400807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Développement</a:t>
            </a:r>
            <a:b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Sauvegarde sur GitHub</a:t>
            </a:r>
            <a:endParaRPr lang="fr-CH" sz="20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4E0F3716-514F-A31B-301D-BA0DBF2DCEAE}"/>
              </a:ext>
            </a:extLst>
          </p:cNvPr>
          <p:cNvSpPr txBox="1"/>
          <p:nvPr/>
        </p:nvSpPr>
        <p:spPr>
          <a:xfrm>
            <a:off x="4091353" y="6118555"/>
            <a:ext cx="4009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Rédaction du journal de travail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0A144378-54AF-8DC6-135A-B4BCAD0D598E}"/>
              </a:ext>
            </a:extLst>
          </p:cNvPr>
          <p:cNvSpPr txBox="1"/>
          <p:nvPr/>
        </p:nvSpPr>
        <p:spPr>
          <a:xfrm>
            <a:off x="1586635" y="4388588"/>
            <a:ext cx="2647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Rédaction du rapport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EB556C04-B1C9-231E-B32E-6E043B266290}"/>
              </a:ext>
            </a:extLst>
          </p:cNvPr>
          <p:cNvSpPr txBox="1"/>
          <p:nvPr/>
        </p:nvSpPr>
        <p:spPr>
          <a:xfrm>
            <a:off x="1321762" y="1752138"/>
            <a:ext cx="369976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Mise à jour de la planification</a:t>
            </a:r>
            <a:b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Coûts réels</a:t>
            </a:r>
            <a:endParaRPr lang="fr-CH" sz="2000" b="1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E493E5C1-99F4-F310-BAFF-03D6F4BC0711}"/>
              </a:ext>
            </a:extLst>
          </p:cNvPr>
          <p:cNvSpPr txBox="1"/>
          <p:nvPr/>
        </p:nvSpPr>
        <p:spPr>
          <a:xfrm>
            <a:off x="8605554" y="1113102"/>
            <a:ext cx="69206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4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FB321079-B485-8896-B01F-D6151E6BF27E}"/>
              </a:ext>
            </a:extLst>
          </p:cNvPr>
          <p:cNvSpPr txBox="1"/>
          <p:nvPr/>
        </p:nvSpPr>
        <p:spPr>
          <a:xfrm>
            <a:off x="8857565" y="3820587"/>
            <a:ext cx="69206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4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9B669C98-EC1B-26C2-519A-135E10CD1B70}"/>
              </a:ext>
            </a:extLst>
          </p:cNvPr>
          <p:cNvSpPr txBox="1"/>
          <p:nvPr/>
        </p:nvSpPr>
        <p:spPr>
          <a:xfrm>
            <a:off x="5749969" y="5493447"/>
            <a:ext cx="69206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4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FD0C82F1-4361-31A6-206D-86CA37A38040}"/>
              </a:ext>
            </a:extLst>
          </p:cNvPr>
          <p:cNvSpPr txBox="1"/>
          <p:nvPr/>
        </p:nvSpPr>
        <p:spPr>
          <a:xfrm>
            <a:off x="2561484" y="3757646"/>
            <a:ext cx="69206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4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C716F912-BC12-C8D4-4933-9263A2658576}"/>
              </a:ext>
            </a:extLst>
          </p:cNvPr>
          <p:cNvSpPr txBox="1"/>
          <p:nvPr/>
        </p:nvSpPr>
        <p:spPr>
          <a:xfrm>
            <a:off x="2825616" y="1145611"/>
            <a:ext cx="69206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4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9265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2DFCBC-D753-F5AC-3243-EF666ED36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B93EA5-9BE8-9E99-F9FD-944CF182FB79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B9F5E2CE-5F1D-0863-EA2C-A5A046BB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44F2BE-2F7A-6F84-866F-4A3CCCD16740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Méthodologie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F801F6-F615-FF95-8671-98013C0E8ADF}"/>
              </a:ext>
            </a:extLst>
          </p:cNvPr>
          <p:cNvSpPr txBox="1"/>
          <p:nvPr/>
        </p:nvSpPr>
        <p:spPr>
          <a:xfrm>
            <a:off x="4570193" y="895380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Planification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C36E35-30DC-42DA-BC6C-B9FBDDC0954D}"/>
              </a:ext>
            </a:extLst>
          </p:cNvPr>
          <p:cNvSpPr txBox="1"/>
          <p:nvPr/>
        </p:nvSpPr>
        <p:spPr>
          <a:xfrm>
            <a:off x="4405313" y="1336890"/>
            <a:ext cx="3381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Sous forme de GANTT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EDC0773-C7F2-34E0-C334-BA093421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775" y="1972922"/>
            <a:ext cx="3993122" cy="424000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8C79FB-0726-6F55-EAD3-CB1E9BD4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02" y="1972923"/>
            <a:ext cx="4086424" cy="424000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1A65800-96BD-416B-B79C-A9672025F372}"/>
              </a:ext>
            </a:extLst>
          </p:cNvPr>
          <p:cNvSpPr txBox="1"/>
          <p:nvPr/>
        </p:nvSpPr>
        <p:spPr>
          <a:xfrm>
            <a:off x="7574522" y="1595511"/>
            <a:ext cx="3381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Coût réel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1E56B1-E9BC-3876-F163-21480EAA68DA}"/>
              </a:ext>
            </a:extLst>
          </p:cNvPr>
          <p:cNvSpPr txBox="1"/>
          <p:nvPr/>
        </p:nvSpPr>
        <p:spPr>
          <a:xfrm>
            <a:off x="1023938" y="1601147"/>
            <a:ext cx="3381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Coût estimé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E284C71-7B5C-88B2-2441-118086EE3823}"/>
              </a:ext>
            </a:extLst>
          </p:cNvPr>
          <p:cNvSpPr/>
          <p:nvPr/>
        </p:nvSpPr>
        <p:spPr>
          <a:xfrm>
            <a:off x="5348090" y="3429000"/>
            <a:ext cx="1534415" cy="84521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rgbClr val="187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40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1FEB95-6991-542B-FE68-E84359D4E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27B661-BD2A-A962-9EFA-0FB272FE5417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9CC799DF-D6B2-E043-7622-868206A4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23335C5-B4EF-EFEA-90C5-DB020089262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Méthodologie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608A9F91-4ACC-9EFF-D561-CCCFC84ADD6F}"/>
              </a:ext>
            </a:extLst>
          </p:cNvPr>
          <p:cNvGrpSpPr/>
          <p:nvPr/>
        </p:nvGrpSpPr>
        <p:grpSpPr>
          <a:xfrm>
            <a:off x="3731249" y="1506161"/>
            <a:ext cx="4729501" cy="5198860"/>
            <a:chOff x="1419842" y="900118"/>
            <a:chExt cx="4729501" cy="5198860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04A4B08D-1B6F-702B-51A4-CBB26006C736}"/>
                </a:ext>
              </a:extLst>
            </p:cNvPr>
            <p:cNvGrpSpPr/>
            <p:nvPr/>
          </p:nvGrpSpPr>
          <p:grpSpPr>
            <a:xfrm>
              <a:off x="1419842" y="900118"/>
              <a:ext cx="4729501" cy="5198860"/>
              <a:chOff x="601541" y="581882"/>
              <a:chExt cx="5155196" cy="5666804"/>
            </a:xfrm>
          </p:grpSpPr>
          <p:pic>
            <p:nvPicPr>
              <p:cNvPr id="7" name="Image 6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35F4C76E-AEC1-0665-43AC-1108C5265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214" y="581882"/>
                <a:ext cx="921137" cy="921137"/>
              </a:xfrm>
              <a:prstGeom prst="rect">
                <a:avLst/>
              </a:prstGeom>
            </p:spPr>
          </p:pic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2B21BC-4799-DBC5-7931-4BD8B1E2085F}"/>
                  </a:ext>
                </a:extLst>
              </p:cNvPr>
              <p:cNvSpPr txBox="1"/>
              <p:nvPr/>
            </p:nvSpPr>
            <p:spPr>
              <a:xfrm>
                <a:off x="601541" y="909499"/>
                <a:ext cx="978345" cy="335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Solution</a:t>
                </a:r>
              </a:p>
            </p:txBody>
          </p:sp>
          <p:pic>
            <p:nvPicPr>
              <p:cNvPr id="14" name="Image 13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4B0F265B-2639-9142-27E1-313F01DF2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5250" y="581882"/>
                <a:ext cx="921138" cy="921138"/>
              </a:xfrm>
              <a:prstGeom prst="rect">
                <a:avLst/>
              </a:prstGeom>
            </p:spPr>
          </p:pic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87A56691-7AD4-D3A2-1293-9B7AD19CA10C}"/>
                  </a:ext>
                </a:extLst>
              </p:cNvPr>
              <p:cNvSpPr txBox="1"/>
              <p:nvPr/>
            </p:nvSpPr>
            <p:spPr>
              <a:xfrm>
                <a:off x="2371552" y="904193"/>
                <a:ext cx="8682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assets</a:t>
                </a:r>
              </a:p>
            </p:txBody>
          </p:sp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18E0C0B5-A714-07FF-A842-084A32D64366}"/>
                  </a:ext>
                </a:extLst>
              </p:cNvPr>
              <p:cNvCxnSpPr/>
              <p:nvPr/>
            </p:nvCxnSpPr>
            <p:spPr>
              <a:xfrm>
                <a:off x="1683327" y="1077355"/>
                <a:ext cx="48837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16">
                <a:extLst>
                  <a:ext uri="{FF2B5EF4-FFF2-40B4-BE49-F238E27FC236}">
                    <a16:creationId xmlns:a16="http://schemas.microsoft.com/office/drawing/2014/main" id="{C6DE17BB-D0FE-79FC-E7CC-70C6925B39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8854" y="1077355"/>
                <a:ext cx="0" cy="3465382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>
                <a:extLst>
                  <a:ext uri="{FF2B5EF4-FFF2-40B4-BE49-F238E27FC236}">
                    <a16:creationId xmlns:a16="http://schemas.microsoft.com/office/drawing/2014/main" id="{AF74DC33-BEC9-FA91-ACEA-81A659062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3972" y="1049475"/>
                <a:ext cx="1198418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9" name="Image 18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6B388273-71EC-0830-2A89-0F8ECD697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692" y="627053"/>
                <a:ext cx="921138" cy="921138"/>
              </a:xfrm>
              <a:prstGeom prst="rect">
                <a:avLst/>
              </a:prstGeom>
            </p:spPr>
          </p:pic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81F7DF4-3CA9-BE6D-942B-171CF7C65629}"/>
                  </a:ext>
                </a:extLst>
              </p:cNvPr>
              <p:cNvSpPr txBox="1"/>
              <p:nvPr/>
            </p:nvSpPr>
            <p:spPr>
              <a:xfrm>
                <a:off x="4798519" y="877545"/>
                <a:ext cx="868275" cy="570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backgrounds</a:t>
                </a:r>
              </a:p>
            </p:txBody>
          </p:sp>
          <p:pic>
            <p:nvPicPr>
              <p:cNvPr id="22" name="Image 21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A08045CE-378A-17CF-FE24-4862476B2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1153" y="1573611"/>
                <a:ext cx="921138" cy="921138"/>
              </a:xfrm>
              <a:prstGeom prst="rect">
                <a:avLst/>
              </a:prstGeom>
            </p:spPr>
          </p:pic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150D6BBD-0F4D-398C-8400-E88BE780EB09}"/>
                  </a:ext>
                </a:extLst>
              </p:cNvPr>
              <p:cNvSpPr txBox="1"/>
              <p:nvPr/>
            </p:nvSpPr>
            <p:spPr>
              <a:xfrm>
                <a:off x="4777455" y="1874300"/>
                <a:ext cx="8682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fonts</a:t>
                </a:r>
              </a:p>
            </p:txBody>
          </p:sp>
          <p:pic>
            <p:nvPicPr>
              <p:cNvPr id="24" name="Image 23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FB2B740B-C8E7-3421-8C65-040C4DA42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692" y="2519377"/>
                <a:ext cx="921138" cy="921138"/>
              </a:xfrm>
              <a:prstGeom prst="rect">
                <a:avLst/>
              </a:prstGeom>
            </p:spPr>
          </p:pic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D596D635-67CC-496D-E779-F55937224861}"/>
                  </a:ext>
                </a:extLst>
              </p:cNvPr>
              <p:cNvSpPr txBox="1"/>
              <p:nvPr/>
            </p:nvSpPr>
            <p:spPr>
              <a:xfrm>
                <a:off x="4760419" y="2820066"/>
                <a:ext cx="921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 err="1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icons</a:t>
                </a:r>
                <a:endParaRPr lang="fr-CH" sz="1400" b="1" dirty="0">
                  <a:solidFill>
                    <a:schemeClr val="bg1"/>
                  </a:solidFill>
                  <a:latin typeface="Aptos" panose="020B0004020202020204" pitchFamily="34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00E4F1DC-67DC-2B13-557A-D9CF6C9DE69B}"/>
                  </a:ext>
                </a:extLst>
              </p:cNvPr>
              <p:cNvSpPr txBox="1"/>
              <p:nvPr/>
            </p:nvSpPr>
            <p:spPr>
              <a:xfrm>
                <a:off x="2226677" y="1476627"/>
                <a:ext cx="2355714" cy="3227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Board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GameManager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Player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Portrait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PortraitGenerator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PortraitRenderer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Program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SoundManager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UIManager</a:t>
                </a:r>
              </a:p>
            </p:txBody>
          </p:sp>
          <p:cxnSp>
            <p:nvCxnSpPr>
              <p:cNvPr id="27" name="Connecteur droit 26">
                <a:extLst>
                  <a:ext uri="{FF2B5EF4-FFF2-40B4-BE49-F238E27FC236}">
                    <a16:creationId xmlns:a16="http://schemas.microsoft.com/office/drawing/2014/main" id="{553BAEB5-316E-2D58-FE54-237E6C06B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8854" y="1715890"/>
                <a:ext cx="252845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>
                <a:extLst>
                  <a:ext uri="{FF2B5EF4-FFF2-40B4-BE49-F238E27FC236}">
                    <a16:creationId xmlns:a16="http://schemas.microsoft.com/office/drawing/2014/main" id="{0A49462A-A89D-13E0-B6F5-F8DA761165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780" y="2089988"/>
                <a:ext cx="252845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>
                <a:extLst>
                  <a:ext uri="{FF2B5EF4-FFF2-40B4-BE49-F238E27FC236}">
                    <a16:creationId xmlns:a16="http://schemas.microsoft.com/office/drawing/2014/main" id="{75E208A8-8648-8904-4066-D735B8626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2315" y="2419069"/>
                <a:ext cx="252845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>
                <a:extLst>
                  <a:ext uri="{FF2B5EF4-FFF2-40B4-BE49-F238E27FC236}">
                    <a16:creationId xmlns:a16="http://schemas.microsoft.com/office/drawing/2014/main" id="{0CD2BAB3-1C9D-6983-0F1F-2A30A26AD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8459" y="2772368"/>
                <a:ext cx="252845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>
                <a:extLst>
                  <a:ext uri="{FF2B5EF4-FFF2-40B4-BE49-F238E27FC236}">
                    <a16:creationId xmlns:a16="http://schemas.microsoft.com/office/drawing/2014/main" id="{367A04F2-D1FB-3134-4B90-16C5B4BFA3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6558" y="3108380"/>
                <a:ext cx="214746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13039B8E-8599-B095-9515-F8EB846F27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6167" y="3454572"/>
                <a:ext cx="225137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98D31929-BAF4-B7FE-6126-32E2D9A42B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3093" y="3804402"/>
                <a:ext cx="218211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14B14F56-3DFD-C770-6F13-17FCC7941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3093" y="4154239"/>
                <a:ext cx="218211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5" name="Image 34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496DB6E9-5859-85F9-3BB8-ACD411273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0419" y="3482627"/>
                <a:ext cx="921138" cy="921138"/>
              </a:xfrm>
              <a:prstGeom prst="rect">
                <a:avLst/>
              </a:prstGeom>
            </p:spPr>
          </p:pic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73F1905-B60B-9582-836E-31D83290972E}"/>
                  </a:ext>
                </a:extLst>
              </p:cNvPr>
              <p:cNvSpPr txBox="1"/>
              <p:nvPr/>
            </p:nvSpPr>
            <p:spPr>
              <a:xfrm>
                <a:off x="4691701" y="3808233"/>
                <a:ext cx="1065036" cy="335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model3D</a:t>
                </a:r>
              </a:p>
            </p:txBody>
          </p:sp>
          <p:pic>
            <p:nvPicPr>
              <p:cNvPr id="37" name="Image 36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EE1B1761-C79C-D368-D172-A59FE730E5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5077" y="4406410"/>
                <a:ext cx="921138" cy="921138"/>
              </a:xfrm>
              <a:prstGeom prst="rect">
                <a:avLst/>
              </a:prstGeom>
            </p:spPr>
          </p:pic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3B22C1ED-2860-0700-CC9A-75B4A67B4F7E}"/>
                  </a:ext>
                </a:extLst>
              </p:cNvPr>
              <p:cNvSpPr txBox="1"/>
              <p:nvPr/>
            </p:nvSpPr>
            <p:spPr>
              <a:xfrm>
                <a:off x="4762804" y="4707099"/>
                <a:ext cx="921138" cy="335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portrait</a:t>
                </a:r>
              </a:p>
            </p:txBody>
          </p:sp>
          <p:pic>
            <p:nvPicPr>
              <p:cNvPr id="39" name="Image 38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4872D616-91B1-6A94-C0BB-61DA854DE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7455" y="5327548"/>
                <a:ext cx="921138" cy="921138"/>
              </a:xfrm>
              <a:prstGeom prst="rect">
                <a:avLst/>
              </a:prstGeom>
            </p:spPr>
          </p:pic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EDFAE7CE-9415-E852-B061-D80944EC1777}"/>
                  </a:ext>
                </a:extLst>
              </p:cNvPr>
              <p:cNvSpPr txBox="1"/>
              <p:nvPr/>
            </p:nvSpPr>
            <p:spPr>
              <a:xfrm>
                <a:off x="4769730" y="5607646"/>
                <a:ext cx="921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 err="1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sfx</a:t>
                </a:r>
                <a:endParaRPr lang="fr-CH" sz="1400" b="1" dirty="0">
                  <a:solidFill>
                    <a:schemeClr val="bg1"/>
                  </a:solidFill>
                  <a:latin typeface="Aptos" panose="020B0004020202020204" pitchFamily="34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4052DC94-26A7-97E9-B403-4ECFF3BD1C07}"/>
                </a:ext>
              </a:extLst>
            </p:cNvPr>
            <p:cNvCxnSpPr>
              <a:cxnSpLocks/>
            </p:cNvCxnSpPr>
            <p:nvPr/>
          </p:nvCxnSpPr>
          <p:spPr>
            <a:xfrm>
              <a:off x="2630758" y="4505295"/>
              <a:ext cx="22004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7557F3A9-2D35-196E-A12B-40AAE7B3F5E9}"/>
              </a:ext>
            </a:extLst>
          </p:cNvPr>
          <p:cNvSpPr txBox="1"/>
          <p:nvPr/>
        </p:nvSpPr>
        <p:spPr>
          <a:xfrm>
            <a:off x="4570193" y="895380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Arborescence</a:t>
            </a:r>
          </a:p>
        </p:txBody>
      </p:sp>
    </p:spTree>
    <p:extLst>
      <p:ext uri="{BB962C8B-B14F-4D97-AF65-F5344CB8AC3E}">
        <p14:creationId xmlns:p14="http://schemas.microsoft.com/office/powerpoint/2010/main" val="4245123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D0C433-F839-92C8-8A27-095D91D8B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6B0A4D-AD9F-F1CC-5233-74277BB77D5F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441C9D1D-90BF-058A-B494-2DF2CD89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616D5A-D4E7-C619-C05D-8E30FFDC68B0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pic>
        <p:nvPicPr>
          <p:cNvPr id="7" name="Graphique 6" descr="Homme conductrice avec un remplissage uni">
            <a:extLst>
              <a:ext uri="{FF2B5EF4-FFF2-40B4-BE49-F238E27FC236}">
                <a16:creationId xmlns:a16="http://schemas.microsoft.com/office/drawing/2014/main" id="{B07E6149-B62F-44C4-B047-E6EEBD882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7825" y="2752725"/>
            <a:ext cx="1276350" cy="12763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C103010-1950-B849-8F1F-8A2CEAED5669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A5A1B75-C519-D04A-962B-A92DD0E1C481}"/>
              </a:ext>
            </a:extLst>
          </p:cNvPr>
          <p:cNvSpPr txBox="1"/>
          <p:nvPr/>
        </p:nvSpPr>
        <p:spPr>
          <a:xfrm>
            <a:off x="4064198" y="3958709"/>
            <a:ext cx="406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Orchestrateur des classes</a:t>
            </a:r>
          </a:p>
        </p:txBody>
      </p:sp>
    </p:spTree>
    <p:extLst>
      <p:ext uri="{BB962C8B-B14F-4D97-AF65-F5344CB8AC3E}">
        <p14:creationId xmlns:p14="http://schemas.microsoft.com/office/powerpoint/2010/main" val="304522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9593F5-53C1-5897-DF14-4F2B485A2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CE1383-4338-BCCD-6D1D-D053171FDCF3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29C3720A-5F28-91E4-95CA-0F20F185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766B10C-ACD5-8AB8-8F00-5EB3CF49A3E2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pic>
        <p:nvPicPr>
          <p:cNvPr id="7" name="Graphique 6" descr="Homme conductrice avec un remplissage uni">
            <a:extLst>
              <a:ext uri="{FF2B5EF4-FFF2-40B4-BE49-F238E27FC236}">
                <a16:creationId xmlns:a16="http://schemas.microsoft.com/office/drawing/2014/main" id="{F5BBC2B5-FADB-2ED5-858F-9E634A73E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037" y="2790824"/>
            <a:ext cx="1276350" cy="12763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718EC95-EF02-4791-40BB-607F44E8B4B0}"/>
              </a:ext>
            </a:extLst>
          </p:cNvPr>
          <p:cNvSpPr txBox="1"/>
          <p:nvPr/>
        </p:nvSpPr>
        <p:spPr>
          <a:xfrm>
            <a:off x="5083098" y="1276654"/>
            <a:ext cx="425948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 lancement de l’application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Initialize()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LoadUIAndSounds()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19B3A61-F8C9-1063-6363-56792B0E7FD3}"/>
              </a:ext>
            </a:extLst>
          </p:cNvPr>
          <p:cNvSpPr txBox="1"/>
          <p:nvPr/>
        </p:nvSpPr>
        <p:spPr>
          <a:xfrm>
            <a:off x="5083098" y="2839135"/>
            <a:ext cx="4259482" cy="12311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Lorsque l’application est active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Generate()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CheckVictory()</a:t>
            </a:r>
            <a:endParaRPr lang="fr-CH" b="1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A771BD3-9F0D-A8D3-4CAA-0BA052CE6E2C}"/>
              </a:ext>
            </a:extLst>
          </p:cNvPr>
          <p:cNvSpPr txBox="1"/>
          <p:nvPr/>
        </p:nvSpPr>
        <p:spPr>
          <a:xfrm>
            <a:off x="5083098" y="4706032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Remettre les valeurs à zéro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Reset()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60F52C5B-B50C-F4D5-1178-E138B86A52C0}"/>
              </a:ext>
            </a:extLst>
          </p:cNvPr>
          <p:cNvSpPr/>
          <p:nvPr/>
        </p:nvSpPr>
        <p:spPr>
          <a:xfrm>
            <a:off x="3009901" y="1204897"/>
            <a:ext cx="1882774" cy="444820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D0D0746-B89C-1CC0-B262-C5312DF5955F}"/>
              </a:ext>
            </a:extLst>
          </p:cNvPr>
          <p:cNvSpPr txBox="1"/>
          <p:nvPr/>
        </p:nvSpPr>
        <p:spPr>
          <a:xfrm>
            <a:off x="1171465" y="4008685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</p:spTree>
    <p:extLst>
      <p:ext uri="{BB962C8B-B14F-4D97-AF65-F5344CB8AC3E}">
        <p14:creationId xmlns:p14="http://schemas.microsoft.com/office/powerpoint/2010/main" val="287156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9A9FF4-7600-0747-88C3-A129BFA82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4798DA-B24B-EDBE-F3E9-FF9504A74A82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FA488623-C01F-A264-6C8E-EE433114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AB7E180-4D9A-D581-B521-FE6167EF3E9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pic>
        <p:nvPicPr>
          <p:cNvPr id="9" name="Graphique 8" descr="Homme conductrice avec un remplissage uni">
            <a:extLst>
              <a:ext uri="{FF2B5EF4-FFF2-40B4-BE49-F238E27FC236}">
                <a16:creationId xmlns:a16="http://schemas.microsoft.com/office/drawing/2014/main" id="{ECF67728-EACB-941D-DD97-68ED029C0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FE40E6D-8C75-C19A-EA01-0DD353968A3A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pic>
        <p:nvPicPr>
          <p:cNvPr id="12" name="Graphique 11" descr="Interface utilisateur ou expérience utilisateur avec un remplissage uni">
            <a:extLst>
              <a:ext uri="{FF2B5EF4-FFF2-40B4-BE49-F238E27FC236}">
                <a16:creationId xmlns:a16="http://schemas.microsoft.com/office/drawing/2014/main" id="{CD66ED47-AEDD-119F-5776-A6AE66DD7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14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37B51-5C76-E173-FAF4-2BC6A520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C089B9-EA9E-0B08-0911-CA59DBB1E8A1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9EF6D216-F389-E489-A50C-CC188DAD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F1CDEB-845D-6781-603B-8D08C952B85C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7ABB72D-EB61-AA85-E932-B3F9E88651C9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F68DF1-1C12-F60B-1B29-D898E3040CB1}"/>
              </a:ext>
            </a:extLst>
          </p:cNvPr>
          <p:cNvSpPr txBox="1"/>
          <p:nvPr/>
        </p:nvSpPr>
        <p:spPr>
          <a:xfrm>
            <a:off x="4064198" y="3958709"/>
            <a:ext cx="40636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Affichage des différentes interfaces et détection des entrées utilisateur</a:t>
            </a:r>
          </a:p>
        </p:txBody>
      </p:sp>
      <p:pic>
        <p:nvPicPr>
          <p:cNvPr id="3" name="Graphique 2" descr="Interface utilisateur ou expérience utilisateur avec un remplissage uni">
            <a:extLst>
              <a:ext uri="{FF2B5EF4-FFF2-40B4-BE49-F238E27FC236}">
                <a16:creationId xmlns:a16="http://schemas.microsoft.com/office/drawing/2014/main" id="{99185806-77C1-A19B-174C-CEB090463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6155" y="2839156"/>
            <a:ext cx="1179688" cy="117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5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BBAB44-1DEB-2ABF-F568-73110A2CB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Interface utilisateur ou expérience utilisateur avec un remplissage uni">
            <a:extLst>
              <a:ext uri="{FF2B5EF4-FFF2-40B4-BE49-F238E27FC236}">
                <a16:creationId xmlns:a16="http://schemas.microsoft.com/office/drawing/2014/main" id="{EA4DB45C-7074-7123-1AE0-FF6072736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368" y="2829630"/>
            <a:ext cx="1179688" cy="11796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55E482-9EA9-AABC-0B29-F11D4112CB21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711A2D18-AB5C-01C3-D5EA-8A76B4C4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E931D0A-A11C-DAAF-E727-600B01F4395C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86A3E3-BF40-F175-B35A-2D43185F2BB4}"/>
              </a:ext>
            </a:extLst>
          </p:cNvPr>
          <p:cNvSpPr txBox="1"/>
          <p:nvPr/>
        </p:nvSpPr>
        <p:spPr>
          <a:xfrm>
            <a:off x="5016423" y="990630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 menu principal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UpdateMenu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B1B538-132E-FD80-A573-C0735CA3DC2D}"/>
              </a:ext>
            </a:extLst>
          </p:cNvPr>
          <p:cNvSpPr txBox="1"/>
          <p:nvPr/>
        </p:nvSpPr>
        <p:spPr>
          <a:xfrm>
            <a:off x="4858538" y="1871508"/>
            <a:ext cx="4575252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Dessin des différentes interfaces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DrawMenu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DrawGame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DrawOptions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Draw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…()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4AB0286-80B1-2914-F828-70E6CB3802F0}"/>
              </a:ext>
            </a:extLst>
          </p:cNvPr>
          <p:cNvSpPr txBox="1"/>
          <p:nvPr/>
        </p:nvSpPr>
        <p:spPr>
          <a:xfrm>
            <a:off x="5016423" y="5353452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Déchargement des ressources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UnloadAll()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104A69C5-78E2-7FCC-DD1F-B088DC15DC95}"/>
              </a:ext>
            </a:extLst>
          </p:cNvPr>
          <p:cNvSpPr/>
          <p:nvPr/>
        </p:nvSpPr>
        <p:spPr>
          <a:xfrm>
            <a:off x="2805113" y="798760"/>
            <a:ext cx="1882774" cy="5262578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74D8B59-EF10-E841-2189-4BD4DF32E534}"/>
              </a:ext>
            </a:extLst>
          </p:cNvPr>
          <p:cNvSpPr txBox="1"/>
          <p:nvPr/>
        </p:nvSpPr>
        <p:spPr>
          <a:xfrm>
            <a:off x="1171465" y="388486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79BD72D-4014-9336-3DF9-DF02EA928D60}"/>
              </a:ext>
            </a:extLst>
          </p:cNvPr>
          <p:cNvSpPr txBox="1"/>
          <p:nvPr/>
        </p:nvSpPr>
        <p:spPr>
          <a:xfrm>
            <a:off x="5016423" y="3609041"/>
            <a:ext cx="4259482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Changement de variables globales</a:t>
            </a:r>
            <a:b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MoveMouse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HideBoard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UpdateUserMaxAttributes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HandlePortraitSelection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endParaRPr lang="fr-CH" sz="20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70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D9B952-B357-79B1-AA0D-D4041579F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CBAFB-A07C-20F6-4AC1-50D2B47C6D2A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62D8B2E-BE56-ADE5-0D04-1F7FA59D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B9B4F0B-E552-E0D3-EF88-F08C9E77773B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B03343-8500-6F7F-6D4A-CEF4D4B267A7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5" name="Graphique 4" descr="Homme DJ avec un remplissage uni">
            <a:extLst>
              <a:ext uri="{FF2B5EF4-FFF2-40B4-BE49-F238E27FC236}">
                <a16:creationId xmlns:a16="http://schemas.microsoft.com/office/drawing/2014/main" id="{26D04F98-20DC-742B-9D0C-5D6617A6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7" name="Graphique 6" descr="Homme conductrice avec un remplissage uni">
            <a:extLst>
              <a:ext uri="{FF2B5EF4-FFF2-40B4-BE49-F238E27FC236}">
                <a16:creationId xmlns:a16="http://schemas.microsoft.com/office/drawing/2014/main" id="{1EC8E7C3-D26D-A1B4-CABF-094481D31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1F212CE-591A-FA46-2328-672D5C61BFF2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pic>
        <p:nvPicPr>
          <p:cNvPr id="10" name="Graphique 9" descr="Interface utilisateur ou expérience utilisateur avec un remplissage uni">
            <a:extLst>
              <a:ext uri="{FF2B5EF4-FFF2-40B4-BE49-F238E27FC236}">
                <a16:creationId xmlns:a16="http://schemas.microsoft.com/office/drawing/2014/main" id="{39E3564C-7B82-34A0-8330-929901A9B6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8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80D274-D590-4620-AD02-1FB2A08C0235}"/>
              </a:ext>
            </a:extLst>
          </p:cNvPr>
          <p:cNvSpPr/>
          <p:nvPr/>
        </p:nvSpPr>
        <p:spPr>
          <a:xfrm>
            <a:off x="662893" y="4082606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886F1B-A929-408B-AA21-000909186B00}"/>
              </a:ext>
            </a:extLst>
          </p:cNvPr>
          <p:cNvSpPr/>
          <p:nvPr/>
        </p:nvSpPr>
        <p:spPr>
          <a:xfrm>
            <a:off x="4734492" y="2653881"/>
            <a:ext cx="2723016" cy="1283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8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C35BF9F-6CFC-1DE5-060D-569CF453AB48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465645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B38A82-E691-4BDB-803D-6624EE7A2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F809B5-92F6-A44F-5B6F-D3732550FC21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B644C861-A638-8D9E-A0EB-8871A30B3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5572210-DCE6-7A98-37E7-1378D10B9FC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3885CB-E743-3128-E65C-6BCAAEE583AB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A674938-8418-3E74-E9D7-2B3437920038}"/>
              </a:ext>
            </a:extLst>
          </p:cNvPr>
          <p:cNvSpPr txBox="1"/>
          <p:nvPr/>
        </p:nvSpPr>
        <p:spPr>
          <a:xfrm>
            <a:off x="4064198" y="3958709"/>
            <a:ext cx="406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Joue la musique et les effets sonores</a:t>
            </a:r>
          </a:p>
        </p:txBody>
      </p:sp>
      <p:pic>
        <p:nvPicPr>
          <p:cNvPr id="3" name="Graphique 2" descr="Homme DJ avec un remplissage uni">
            <a:extLst>
              <a:ext uri="{FF2B5EF4-FFF2-40B4-BE49-F238E27FC236}">
                <a16:creationId xmlns:a16="http://schemas.microsoft.com/office/drawing/2014/main" id="{CF2A3511-571E-9143-1E9F-52940B8F2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2125" y="2629062"/>
            <a:ext cx="1367747" cy="136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5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569505-5158-B5FE-21A7-BEAD48023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Homme DJ avec un remplissage uni">
            <a:extLst>
              <a:ext uri="{FF2B5EF4-FFF2-40B4-BE49-F238E27FC236}">
                <a16:creationId xmlns:a16="http://schemas.microsoft.com/office/drawing/2014/main" id="{1F407B1A-722A-BB7E-D436-EF2069845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5290" y="2562194"/>
            <a:ext cx="1367747" cy="13677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B8D5FE-D303-8229-D61F-4EEAE7B9B4A3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8F126C6E-CB6A-27C7-E0D3-61884E5A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5D7827-BA0E-A6EA-1D2E-A3F77FF55E30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55DF5CE-7D34-76B1-2C85-D8076E54FAB6}"/>
              </a:ext>
            </a:extLst>
          </p:cNvPr>
          <p:cNvSpPr txBox="1"/>
          <p:nvPr/>
        </p:nvSpPr>
        <p:spPr>
          <a:xfrm>
            <a:off x="5016423" y="1438305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 lancement de l’application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SoundsLoader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3EF473-50C8-2717-3DDE-10B23DA3ADEE}"/>
              </a:ext>
            </a:extLst>
          </p:cNvPr>
          <p:cNvSpPr txBox="1"/>
          <p:nvPr/>
        </p:nvSpPr>
        <p:spPr>
          <a:xfrm>
            <a:off x="5016423" y="4345037"/>
            <a:ext cx="425948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Déchargement des ressources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StopMusic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StopSFX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98F8C2A2-605B-F6AB-6ED2-258D3C3D22DF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E0F511C-C12F-17B7-ED69-389855D307E3}"/>
              </a:ext>
            </a:extLst>
          </p:cNvPr>
          <p:cNvSpPr txBox="1"/>
          <p:nvPr/>
        </p:nvSpPr>
        <p:spPr>
          <a:xfrm>
            <a:off x="1171465" y="388486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7492519-E929-07F9-6606-3DBBDD5340F3}"/>
              </a:ext>
            </a:extLst>
          </p:cNvPr>
          <p:cNvSpPr txBox="1"/>
          <p:nvPr/>
        </p:nvSpPr>
        <p:spPr>
          <a:xfrm>
            <a:off x="5016423" y="2799416"/>
            <a:ext cx="425948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Lorsque l’application est active</a:t>
            </a:r>
            <a:b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UpdateMusic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UpdateSFX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endParaRPr lang="fr-CH" sz="20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58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1F591F-3404-3287-E41D-393335A4D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2E2DB4-D470-6D44-EFEB-E2EE8829656B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DFE50B85-B1DC-DB51-1971-AD033D67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3FBA2A2-E43F-8CE2-6C29-3E4AC36D92EB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E266BCB-05F2-99FD-1E26-28067014F570}"/>
              </a:ext>
            </a:extLst>
          </p:cNvPr>
          <p:cNvSpPr txBox="1"/>
          <p:nvPr/>
        </p:nvSpPr>
        <p:spPr>
          <a:xfrm>
            <a:off x="6881536" y="344592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495623E-BD94-9AD0-629C-69D66705D33C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5" name="Graphique 4" descr="Homme DJ avec un remplissage uni">
            <a:extLst>
              <a:ext uri="{FF2B5EF4-FFF2-40B4-BE49-F238E27FC236}">
                <a16:creationId xmlns:a16="http://schemas.microsoft.com/office/drawing/2014/main" id="{B9A2A9CC-DA22-A10B-90A6-F8AF45DE7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7" name="Graphique 6" descr="Homme conductrice avec un remplissage uni">
            <a:extLst>
              <a:ext uri="{FF2B5EF4-FFF2-40B4-BE49-F238E27FC236}">
                <a16:creationId xmlns:a16="http://schemas.microsoft.com/office/drawing/2014/main" id="{5ECD176F-1C8E-475E-023E-3B2CFB2DC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3B383E7-8E00-37C5-DEB9-59D264BD5536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pic>
        <p:nvPicPr>
          <p:cNvPr id="10" name="Graphique 9" descr="Utilisateur avec un remplissage uni">
            <a:extLst>
              <a:ext uri="{FF2B5EF4-FFF2-40B4-BE49-F238E27FC236}">
                <a16:creationId xmlns:a16="http://schemas.microsoft.com/office/drawing/2014/main" id="{D96BB5CB-DD9B-8115-76AA-5870DBD220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7346" y="812741"/>
            <a:ext cx="1276349" cy="1276349"/>
          </a:xfrm>
          <a:prstGeom prst="rect">
            <a:avLst/>
          </a:prstGeom>
        </p:spPr>
      </p:pic>
      <p:pic>
        <p:nvPicPr>
          <p:cNvPr id="11" name="Graphique 10" descr="Interface utilisateur ou expérience utilisateur avec un remplissage uni">
            <a:extLst>
              <a:ext uri="{FF2B5EF4-FFF2-40B4-BE49-F238E27FC236}">
                <a16:creationId xmlns:a16="http://schemas.microsoft.com/office/drawing/2014/main" id="{071F2A59-E6F1-92B1-1E9E-5A5522B674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6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671CF-2DC7-58B3-B375-020D8FA7A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DEA1A8-6C27-CC3F-F267-5E72F4E14E1E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2DE76623-F947-96DA-D394-D36EB7A6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687C99C-64FE-4E12-C2A0-2B43B8D381D8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5D927B8-9009-3796-3D77-B1877A2EB34D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FC9C8D4-435F-4DF0-C2D5-9011D292FFE7}"/>
              </a:ext>
            </a:extLst>
          </p:cNvPr>
          <p:cNvSpPr txBox="1"/>
          <p:nvPr/>
        </p:nvSpPr>
        <p:spPr>
          <a:xfrm>
            <a:off x="4064198" y="3958709"/>
            <a:ext cx="406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 joueur ou l’utilisateur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E0380550-7C59-9551-C632-6C9724677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7824" y="2644260"/>
            <a:ext cx="1276349" cy="12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2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2260FC-F037-F256-3BEC-79A3FDFA8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45461C-277F-09DE-282D-3A8F16A52ADD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AB6D05D9-70D3-5190-3208-35471253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22957D6-A765-F844-3B0D-528804F9E4DE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A2F0401-9945-59AF-F05E-C8C68EEAC7FC}"/>
              </a:ext>
            </a:extLst>
          </p:cNvPr>
          <p:cNvSpPr txBox="1"/>
          <p:nvPr/>
        </p:nvSpPr>
        <p:spPr>
          <a:xfrm>
            <a:off x="5016423" y="1438305"/>
            <a:ext cx="425948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 lancement de l’application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Constructeur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Player(portraits, id)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9CD3321-1EA1-FD3F-8BFD-113EE9FCDC4E}"/>
              </a:ext>
            </a:extLst>
          </p:cNvPr>
          <p:cNvSpPr txBox="1"/>
          <p:nvPr/>
        </p:nvSpPr>
        <p:spPr>
          <a:xfrm>
            <a:off x="5016423" y="4345037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Remettre les valeurs à zéro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Reset()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FA487CEC-DF27-C941-498D-C1C36E87F5BA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D32751B-3238-411A-C565-3AFB305549E4}"/>
              </a:ext>
            </a:extLst>
          </p:cNvPr>
          <p:cNvSpPr txBox="1"/>
          <p:nvPr/>
        </p:nvSpPr>
        <p:spPr>
          <a:xfrm>
            <a:off x="1171465" y="388486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EC49434-24D0-6632-0090-070E02C36F05}"/>
              </a:ext>
            </a:extLst>
          </p:cNvPr>
          <p:cNvSpPr txBox="1"/>
          <p:nvPr/>
        </p:nvSpPr>
        <p:spPr>
          <a:xfrm>
            <a:off x="5016423" y="2932766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Lorsque une partie est active </a:t>
            </a: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GetRemainingPortrait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endParaRPr lang="fr-CH" sz="20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587B80E9-5BC4-64F1-B27A-0EDF97842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037" y="2696892"/>
            <a:ext cx="1276349" cy="12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2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B41286-DA1F-61E3-EB03-AC5AE07A0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0180B2-80F0-DC5D-D0E6-9B0BAB61867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29833E1-59AF-7217-7287-998A5AD0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E447435-D3C1-CADF-57BA-03C76D64167D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058D4A-2F58-B54E-1517-0A4BCBE75EEA}"/>
              </a:ext>
            </a:extLst>
          </p:cNvPr>
          <p:cNvSpPr txBox="1"/>
          <p:nvPr/>
        </p:nvSpPr>
        <p:spPr>
          <a:xfrm>
            <a:off x="3966259" y="1990755"/>
            <a:ext cx="425948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Particularité</a:t>
            </a:r>
            <a:endParaRPr lang="fr-CH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7E2C00C-A078-D6A7-D8BA-0BB65F7703AF}"/>
              </a:ext>
            </a:extLst>
          </p:cNvPr>
          <p:cNvSpPr txBox="1"/>
          <p:nvPr/>
        </p:nvSpPr>
        <p:spPr>
          <a:xfrm>
            <a:off x="3601927" y="3903323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B3219A41-7B09-3D69-77E0-CD72B2270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6500" y="2696892"/>
            <a:ext cx="1276349" cy="1276349"/>
          </a:xfrm>
          <a:prstGeom prst="rect">
            <a:avLst/>
          </a:prstGeom>
        </p:spPr>
      </p:pic>
      <p:pic>
        <p:nvPicPr>
          <p:cNvPr id="9" name="Graphique 8" descr="Boulier avec un remplissage uni">
            <a:extLst>
              <a:ext uri="{FF2B5EF4-FFF2-40B4-BE49-F238E27FC236}">
                <a16:creationId xmlns:a16="http://schemas.microsoft.com/office/drawing/2014/main" id="{A6C29632-6AB2-FDA1-56BE-09598C478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4580" y="2877866"/>
            <a:ext cx="914400" cy="9144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6F45299-FF04-5DAE-86CF-B19055D2DE11}"/>
              </a:ext>
            </a:extLst>
          </p:cNvPr>
          <p:cNvSpPr txBox="1"/>
          <p:nvPr/>
        </p:nvSpPr>
        <p:spPr>
          <a:xfrm>
            <a:off x="6699033" y="3879677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Board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72F3BC6-7F64-3D04-16CF-2FFF94793ABF}"/>
              </a:ext>
            </a:extLst>
          </p:cNvPr>
          <p:cNvSpPr txBox="1"/>
          <p:nvPr/>
        </p:nvSpPr>
        <p:spPr>
          <a:xfrm>
            <a:off x="5768759" y="4130963"/>
            <a:ext cx="3426042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Contient les portraits du joueur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A3FD50E-1C1D-7500-35FF-32D09A2EC275}"/>
              </a:ext>
            </a:extLst>
          </p:cNvPr>
          <p:cNvCxnSpPr>
            <a:cxnSpLocks/>
          </p:cNvCxnSpPr>
          <p:nvPr/>
        </p:nvCxnSpPr>
        <p:spPr>
          <a:xfrm>
            <a:off x="5022849" y="3324225"/>
            <a:ext cx="1882776" cy="1019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EECEBFA2-8722-E437-5990-7251BEE8F59E}"/>
              </a:ext>
            </a:extLst>
          </p:cNvPr>
          <p:cNvSpPr/>
          <p:nvPr/>
        </p:nvSpPr>
        <p:spPr>
          <a:xfrm>
            <a:off x="4980061" y="3278919"/>
            <a:ext cx="86240" cy="862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5A2D156B-34BF-2BB2-A8C6-99DD160DF404}"/>
              </a:ext>
            </a:extLst>
          </p:cNvPr>
          <p:cNvSpPr/>
          <p:nvPr/>
        </p:nvSpPr>
        <p:spPr>
          <a:xfrm>
            <a:off x="6863123" y="3286203"/>
            <a:ext cx="86240" cy="862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27545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DD5D5-02D2-0869-601C-9C77375BF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971A69-4277-AAC8-54C3-2236A88F59B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FC289571-9513-7D19-1B16-5B92F6E9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FCDEED-77A0-2D0E-7A6C-4684BE5C3E54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04CF02-FB87-1A74-57B3-52F6903D4ED8}"/>
              </a:ext>
            </a:extLst>
          </p:cNvPr>
          <p:cNvSpPr txBox="1"/>
          <p:nvPr/>
        </p:nvSpPr>
        <p:spPr>
          <a:xfrm>
            <a:off x="6881536" y="344592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9FD5FF8-2785-E0CD-4F93-F24B9AFC4391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7" name="Graphique 6" descr="Homme DJ avec un remplissage uni">
            <a:extLst>
              <a:ext uri="{FF2B5EF4-FFF2-40B4-BE49-F238E27FC236}">
                <a16:creationId xmlns:a16="http://schemas.microsoft.com/office/drawing/2014/main" id="{F04CDFCE-7EC4-876F-9616-4408DDD40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8" name="Graphique 7" descr="Homme conductrice avec un remplissage uni">
            <a:extLst>
              <a:ext uri="{FF2B5EF4-FFF2-40B4-BE49-F238E27FC236}">
                <a16:creationId xmlns:a16="http://schemas.microsoft.com/office/drawing/2014/main" id="{C31C0517-E2DD-AB69-D169-565F6DE87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D70F6AA-7143-4FF9-619D-52E212446332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39CB7C-6B24-58BC-7B50-268DFB19C425}"/>
              </a:ext>
            </a:extLst>
          </p:cNvPr>
          <p:cNvSpPr txBox="1"/>
          <p:nvPr/>
        </p:nvSpPr>
        <p:spPr>
          <a:xfrm>
            <a:off x="5322774" y="1935202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pic>
        <p:nvPicPr>
          <p:cNvPr id="11" name="Graphique 10" descr="Utilisateur avec un remplissage uni">
            <a:extLst>
              <a:ext uri="{FF2B5EF4-FFF2-40B4-BE49-F238E27FC236}">
                <a16:creationId xmlns:a16="http://schemas.microsoft.com/office/drawing/2014/main" id="{0B232DC2-D575-9550-4A08-9F2E44AEC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7346" y="812741"/>
            <a:ext cx="1276349" cy="1276349"/>
          </a:xfrm>
          <a:prstGeom prst="rect">
            <a:avLst/>
          </a:prstGeom>
        </p:spPr>
      </p:pic>
      <p:pic>
        <p:nvPicPr>
          <p:cNvPr id="13" name="Graphique 12" descr="Interface utilisateur ou expérience utilisateur avec un remplissage uni">
            <a:extLst>
              <a:ext uri="{FF2B5EF4-FFF2-40B4-BE49-F238E27FC236}">
                <a16:creationId xmlns:a16="http://schemas.microsoft.com/office/drawing/2014/main" id="{0B2ADD72-F907-7EE9-A770-18A66F7958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  <p:pic>
        <p:nvPicPr>
          <p:cNvPr id="14" name="Graphique 13" descr="Carnet d'adresses avec un remplissage uni">
            <a:extLst>
              <a:ext uri="{FF2B5EF4-FFF2-40B4-BE49-F238E27FC236}">
                <a16:creationId xmlns:a16="http://schemas.microsoft.com/office/drawing/2014/main" id="{40616087-1B1D-F390-3112-7802E1153C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48320" y="4055520"/>
            <a:ext cx="914400" cy="914400"/>
          </a:xfrm>
          <a:prstGeom prst="rect">
            <a:avLst/>
          </a:prstGeom>
        </p:spPr>
      </p:pic>
      <p:pic>
        <p:nvPicPr>
          <p:cNvPr id="19" name="Graphique 18" descr="Boulier avec un remplissage uni">
            <a:extLst>
              <a:ext uri="{FF2B5EF4-FFF2-40B4-BE49-F238E27FC236}">
                <a16:creationId xmlns:a16="http://schemas.microsoft.com/office/drawing/2014/main" id="{34D9C40E-6FD9-483E-0763-999BE72A89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23555" y="1540129"/>
            <a:ext cx="440280" cy="4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88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207E5-F08A-3155-7521-2AD110599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E2012C-32B3-9C7E-D5FA-5C040D4DB10C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0EE548B1-09BB-350B-15F3-ECF4998D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64B71B7-0BF0-46A0-93BD-8E286D9006C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9E98D54-D10B-B994-6D33-E14FE761EA42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5FD010-08C9-8CDA-16D9-E9A42D8C438A}"/>
              </a:ext>
            </a:extLst>
          </p:cNvPr>
          <p:cNvSpPr txBox="1"/>
          <p:nvPr/>
        </p:nvSpPr>
        <p:spPr>
          <a:xfrm>
            <a:off x="4064198" y="3958709"/>
            <a:ext cx="406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 portrait généré</a:t>
            </a:r>
          </a:p>
        </p:txBody>
      </p:sp>
      <p:pic>
        <p:nvPicPr>
          <p:cNvPr id="3" name="Graphique 2" descr="Carnet d'adresses avec un remplissage uni">
            <a:extLst>
              <a:ext uri="{FF2B5EF4-FFF2-40B4-BE49-F238E27FC236}">
                <a16:creationId xmlns:a16="http://schemas.microsoft.com/office/drawing/2014/main" id="{E82A2BC1-FB81-0773-4BC4-78131DD39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799" y="28985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6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972DD7-9670-741F-93E6-19CAAC24E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B257BF-F08F-D811-95BE-B6897CD396FD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77437A9E-B5C0-DB58-329C-5B54C662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DC781DA-88CF-6F55-F561-909A7AE761F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F46D4AF-290D-0DCA-067A-17AB08FF5D0A}"/>
              </a:ext>
            </a:extLst>
          </p:cNvPr>
          <p:cNvSpPr txBox="1"/>
          <p:nvPr/>
        </p:nvSpPr>
        <p:spPr>
          <a:xfrm>
            <a:off x="5016423" y="2807642"/>
            <a:ext cx="4259482" cy="12311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Lorsqu’il est généré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GetDNA()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IsSimilarTo()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Clone()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340CF9F7-BC58-8136-2D05-3F7F0A584FB4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8D44E0F-86DC-D316-0E83-A460EF97B3A5}"/>
              </a:ext>
            </a:extLst>
          </p:cNvPr>
          <p:cNvSpPr txBox="1"/>
          <p:nvPr/>
        </p:nvSpPr>
        <p:spPr>
          <a:xfrm>
            <a:off x="1171465" y="388486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pic>
        <p:nvPicPr>
          <p:cNvPr id="3" name="Graphique 2" descr="Carnet d'adresses avec un remplissage uni">
            <a:extLst>
              <a:ext uri="{FF2B5EF4-FFF2-40B4-BE49-F238E27FC236}">
                <a16:creationId xmlns:a16="http://schemas.microsoft.com/office/drawing/2014/main" id="{A4B4C3EE-4638-2873-B26E-7E4831060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7012" y="28778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39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3C2584-18C1-80E6-B640-42C4E71C7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4CCB77-C0AF-A590-F1C3-57E31FC64F75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9E782BD8-1D35-9214-28D6-EF74E7862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77A57AA-348E-8BE0-B127-7F66E9ECF19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FBE8AB3-A5F4-3E1C-7807-DF8A7BD5A38D}"/>
              </a:ext>
            </a:extLst>
          </p:cNvPr>
          <p:cNvSpPr txBox="1"/>
          <p:nvPr/>
        </p:nvSpPr>
        <p:spPr>
          <a:xfrm>
            <a:off x="6881536" y="344592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22F0B91-205B-DE99-99DC-C1F2FEA84FE9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17" name="Graphique 16" descr="Homme DJ avec un remplissage uni">
            <a:extLst>
              <a:ext uri="{FF2B5EF4-FFF2-40B4-BE49-F238E27FC236}">
                <a16:creationId xmlns:a16="http://schemas.microsoft.com/office/drawing/2014/main" id="{4FE4B800-3720-9364-C365-98D16E210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18" name="Graphique 17" descr="Homme conductrice avec un remplissage uni">
            <a:extLst>
              <a:ext uri="{FF2B5EF4-FFF2-40B4-BE49-F238E27FC236}">
                <a16:creationId xmlns:a16="http://schemas.microsoft.com/office/drawing/2014/main" id="{DD15F5F4-0818-3C64-D209-B1BE14E50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8A0865C-088E-2D6E-4A67-BE0ABA690AEE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33C7FBE-A20C-2A9A-5591-83DB8AC8424B}"/>
              </a:ext>
            </a:extLst>
          </p:cNvPr>
          <p:cNvSpPr txBox="1"/>
          <p:nvPr/>
        </p:nvSpPr>
        <p:spPr>
          <a:xfrm>
            <a:off x="5322774" y="1935202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7376161-CB2B-1340-B886-0B25FB49B7F8}"/>
              </a:ext>
            </a:extLst>
          </p:cNvPr>
          <p:cNvSpPr txBox="1"/>
          <p:nvPr/>
        </p:nvSpPr>
        <p:spPr>
          <a:xfrm>
            <a:off x="5322773" y="4935703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pic>
        <p:nvPicPr>
          <p:cNvPr id="25" name="Graphique 24" descr="Interface utilisateur ou expérience utilisateur avec un remplissage uni">
            <a:extLst>
              <a:ext uri="{FF2B5EF4-FFF2-40B4-BE49-F238E27FC236}">
                <a16:creationId xmlns:a16="http://schemas.microsoft.com/office/drawing/2014/main" id="{14DAA06B-1F12-99AE-1949-08C3BFF634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  <p:pic>
        <p:nvPicPr>
          <p:cNvPr id="26" name="Graphique 25" descr="Carnet d'adresses avec un remplissage uni">
            <a:extLst>
              <a:ext uri="{FF2B5EF4-FFF2-40B4-BE49-F238E27FC236}">
                <a16:creationId xmlns:a16="http://schemas.microsoft.com/office/drawing/2014/main" id="{FE9D4DBB-E424-32B6-7C72-FAF1F2066B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8320" y="4055520"/>
            <a:ext cx="914400" cy="9144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id="{2C4BD3F8-52AA-125A-AF05-7CD62C556274}"/>
              </a:ext>
            </a:extLst>
          </p:cNvPr>
          <p:cNvGrpSpPr/>
          <p:nvPr/>
        </p:nvGrpSpPr>
        <p:grpSpPr>
          <a:xfrm>
            <a:off x="7210424" y="4509545"/>
            <a:ext cx="914400" cy="914400"/>
            <a:chOff x="7419206" y="4468497"/>
            <a:chExt cx="914400" cy="914400"/>
          </a:xfrm>
        </p:grpSpPr>
        <p:pic>
          <p:nvPicPr>
            <p:cNvPr id="29" name="Graphique 28" descr="Flèche en cercle avec un remplissage uni">
              <a:extLst>
                <a:ext uri="{FF2B5EF4-FFF2-40B4-BE49-F238E27FC236}">
                  <a16:creationId xmlns:a16="http://schemas.microsoft.com/office/drawing/2014/main" id="{4655ABBF-A0CD-C952-B718-32DCDDAC3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30" name="Graphique 29" descr="Puzzle avec un remplissage uni">
              <a:extLst>
                <a:ext uri="{FF2B5EF4-FFF2-40B4-BE49-F238E27FC236}">
                  <a16:creationId xmlns:a16="http://schemas.microsoft.com/office/drawing/2014/main" id="{1FC9D181-6D53-8C34-066D-B556DECCE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pic>
        <p:nvPicPr>
          <p:cNvPr id="31" name="Graphique 30" descr="Utilisateur avec un remplissage uni">
            <a:extLst>
              <a:ext uri="{FF2B5EF4-FFF2-40B4-BE49-F238E27FC236}">
                <a16:creationId xmlns:a16="http://schemas.microsoft.com/office/drawing/2014/main" id="{75D7DC5E-6A24-6849-88BB-07DF373A64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67346" y="812741"/>
            <a:ext cx="1276349" cy="1276349"/>
          </a:xfrm>
          <a:prstGeom prst="rect">
            <a:avLst/>
          </a:prstGeom>
        </p:spPr>
      </p:pic>
      <p:pic>
        <p:nvPicPr>
          <p:cNvPr id="32" name="Graphique 31" descr="Boulier avec un remplissage uni">
            <a:extLst>
              <a:ext uri="{FF2B5EF4-FFF2-40B4-BE49-F238E27FC236}">
                <a16:creationId xmlns:a16="http://schemas.microsoft.com/office/drawing/2014/main" id="{56307297-19E7-CCC4-C314-807CBD9CC5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23555" y="1540129"/>
            <a:ext cx="440280" cy="4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98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4BEDCF-12FD-47A5-8B2A-746513973EDB}"/>
              </a:ext>
            </a:extLst>
          </p:cNvPr>
          <p:cNvSpPr/>
          <p:nvPr/>
        </p:nvSpPr>
        <p:spPr>
          <a:xfrm>
            <a:off x="662893" y="4082606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D0B95D-AF9E-44F5-B70A-FD66EF99283E}"/>
              </a:ext>
            </a:extLst>
          </p:cNvPr>
          <p:cNvSpPr/>
          <p:nvPr/>
        </p:nvSpPr>
        <p:spPr>
          <a:xfrm>
            <a:off x="2870424" y="4082605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204298-6B38-462B-A402-B55B34A739CA}"/>
              </a:ext>
            </a:extLst>
          </p:cNvPr>
          <p:cNvSpPr/>
          <p:nvPr/>
        </p:nvSpPr>
        <p:spPr>
          <a:xfrm>
            <a:off x="4697890" y="2619375"/>
            <a:ext cx="2796220" cy="1318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8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ABD83D5-1A87-CBF6-CA62-159E30C418EB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50604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28250-343A-B05F-9BE4-FA1B57F6C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CE50B9-7934-AECC-3520-E856C2B317CB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1B43319E-C3FA-7E3A-D250-E3A4DA22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3F9B8F9-02D3-5B62-9214-E0A1F9B00683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EBBF16-E6D3-6D4D-7251-A89F5997F85D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PortraitGenerator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625E3EA-DC71-DB3D-F5F8-5E7795403299}"/>
              </a:ext>
            </a:extLst>
          </p:cNvPr>
          <p:cNvSpPr txBox="1"/>
          <p:nvPr/>
        </p:nvSpPr>
        <p:spPr>
          <a:xfrm>
            <a:off x="4064198" y="3958709"/>
            <a:ext cx="406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 générateur de portrait aléatoire (par pièces)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F5A310D-722F-837B-0A3D-BA5FDF2C3E3A}"/>
              </a:ext>
            </a:extLst>
          </p:cNvPr>
          <p:cNvGrpSpPr/>
          <p:nvPr/>
        </p:nvGrpSpPr>
        <p:grpSpPr>
          <a:xfrm>
            <a:off x="5353498" y="2613216"/>
            <a:ext cx="1485002" cy="1485002"/>
            <a:chOff x="7419206" y="4468497"/>
            <a:chExt cx="914400" cy="914400"/>
          </a:xfrm>
        </p:grpSpPr>
        <p:pic>
          <p:nvPicPr>
            <p:cNvPr id="4" name="Graphique 3" descr="Flèche en cercle avec un remplissage uni">
              <a:extLst>
                <a:ext uri="{FF2B5EF4-FFF2-40B4-BE49-F238E27FC236}">
                  <a16:creationId xmlns:a16="http://schemas.microsoft.com/office/drawing/2014/main" id="{5C728A09-CC6C-EA7A-6519-8F27E299A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5" name="Graphique 4" descr="Puzzle avec un remplissage uni">
              <a:extLst>
                <a:ext uri="{FF2B5EF4-FFF2-40B4-BE49-F238E27FC236}">
                  <a16:creationId xmlns:a16="http://schemas.microsoft.com/office/drawing/2014/main" id="{AD1F175F-50E9-5967-3036-B47D22B53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4236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9BCD11-ABB3-287F-C580-E2A57114F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B15408-BE1A-B7F7-2D1C-6F6EF862AFC8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E73EBBE4-9DAD-3969-DA6B-1B51F741E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91A26C8-A69F-7A89-62D4-7EFF03159E45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75B1EB2-5970-ED87-09CC-FEBE97D8CF66}"/>
              </a:ext>
            </a:extLst>
          </p:cNvPr>
          <p:cNvSpPr txBox="1"/>
          <p:nvPr/>
        </p:nvSpPr>
        <p:spPr>
          <a:xfrm>
            <a:off x="5016423" y="2807642"/>
            <a:ext cx="4259482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Lorsqu’une partie est démarrée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GeneratePortraits()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CreateRandomPortrait()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GetRandomAsset()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GetRandomName()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EE3B45D5-F081-EF1A-540F-D447575C7AAF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4B6743A-8B40-4022-9AD3-C6A3DBAD166C}"/>
              </a:ext>
            </a:extLst>
          </p:cNvPr>
          <p:cNvSpPr txBox="1"/>
          <p:nvPr/>
        </p:nvSpPr>
        <p:spPr>
          <a:xfrm>
            <a:off x="1081895" y="3884860"/>
            <a:ext cx="174463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PortraitGenerator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64E709E-9EE0-A022-3659-D2EF477A7D20}"/>
              </a:ext>
            </a:extLst>
          </p:cNvPr>
          <p:cNvGrpSpPr/>
          <p:nvPr/>
        </p:nvGrpSpPr>
        <p:grpSpPr>
          <a:xfrm>
            <a:off x="1211709" y="2592566"/>
            <a:ext cx="1485002" cy="1485002"/>
            <a:chOff x="7419206" y="4468497"/>
            <a:chExt cx="914400" cy="914400"/>
          </a:xfrm>
        </p:grpSpPr>
        <p:pic>
          <p:nvPicPr>
            <p:cNvPr id="10" name="Graphique 9" descr="Flèche en cercle avec un remplissage uni">
              <a:extLst>
                <a:ext uri="{FF2B5EF4-FFF2-40B4-BE49-F238E27FC236}">
                  <a16:creationId xmlns:a16="http://schemas.microsoft.com/office/drawing/2014/main" id="{513064F4-4006-D9D8-F379-B6D3C691E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11" name="Graphique 10" descr="Puzzle avec un remplissage uni">
              <a:extLst>
                <a:ext uri="{FF2B5EF4-FFF2-40B4-BE49-F238E27FC236}">
                  <a16:creationId xmlns:a16="http://schemas.microsoft.com/office/drawing/2014/main" id="{6698A8A3-4CAD-D632-3462-5DF48B981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687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B1DA7F-47A3-6094-0FE4-B3395D6C2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04A73B-9EEE-C6FE-546F-E27AED182576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77EE656-6B26-2BB9-A85B-E545EDB0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1456CDF-2330-3526-0A1B-5AFC5C2A0A97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B7F1C65-A9E3-4FD9-55C1-4D3822EEB320}"/>
              </a:ext>
            </a:extLst>
          </p:cNvPr>
          <p:cNvSpPr txBox="1"/>
          <p:nvPr/>
        </p:nvSpPr>
        <p:spPr>
          <a:xfrm>
            <a:off x="6862498" y="5389726"/>
            <a:ext cx="1610252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PortraitGenerator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EE7704A-A1DD-6B77-172A-2925BE2C381F}"/>
              </a:ext>
            </a:extLst>
          </p:cNvPr>
          <p:cNvSpPr txBox="1"/>
          <p:nvPr/>
        </p:nvSpPr>
        <p:spPr>
          <a:xfrm>
            <a:off x="6881536" y="344592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49C790F-16C5-9F36-453B-72A2338CDE6E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17" name="Graphique 16" descr="Homme DJ avec un remplissage uni">
            <a:extLst>
              <a:ext uri="{FF2B5EF4-FFF2-40B4-BE49-F238E27FC236}">
                <a16:creationId xmlns:a16="http://schemas.microsoft.com/office/drawing/2014/main" id="{32F3D1B2-3ADB-2861-5DD3-25A081E3C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22" name="Graphique 21" descr="Homme conductrice avec un remplissage uni">
            <a:extLst>
              <a:ext uri="{FF2B5EF4-FFF2-40B4-BE49-F238E27FC236}">
                <a16:creationId xmlns:a16="http://schemas.microsoft.com/office/drawing/2014/main" id="{E09374A3-F5E7-FF08-E908-12D960F48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8105C4C-645D-D11B-21BA-2D174E4569ED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9DE4502-D6A3-73B4-452C-7DBE37A00AA8}"/>
              </a:ext>
            </a:extLst>
          </p:cNvPr>
          <p:cNvSpPr txBox="1"/>
          <p:nvPr/>
        </p:nvSpPr>
        <p:spPr>
          <a:xfrm>
            <a:off x="5322774" y="1935202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E2A77F5-0F6E-1391-BC89-172D00009903}"/>
              </a:ext>
            </a:extLst>
          </p:cNvPr>
          <p:cNvSpPr txBox="1"/>
          <p:nvPr/>
        </p:nvSpPr>
        <p:spPr>
          <a:xfrm>
            <a:off x="5322773" y="4935703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pic>
        <p:nvPicPr>
          <p:cNvPr id="30" name="Graphique 29" descr="Interface utilisateur ou expérience utilisateur avec un remplissage uni">
            <a:extLst>
              <a:ext uri="{FF2B5EF4-FFF2-40B4-BE49-F238E27FC236}">
                <a16:creationId xmlns:a16="http://schemas.microsoft.com/office/drawing/2014/main" id="{5D98BE71-3879-B116-14B3-59DD2DCFE4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  <p:pic>
        <p:nvPicPr>
          <p:cNvPr id="31" name="Graphique 30" descr="Carnet d'adresses avec un remplissage uni">
            <a:extLst>
              <a:ext uri="{FF2B5EF4-FFF2-40B4-BE49-F238E27FC236}">
                <a16:creationId xmlns:a16="http://schemas.microsoft.com/office/drawing/2014/main" id="{6B27E160-0022-8AE2-0F43-8B02D06EC8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8320" y="4055520"/>
            <a:ext cx="914400" cy="914400"/>
          </a:xfrm>
          <a:prstGeom prst="rect">
            <a:avLst/>
          </a:prstGeom>
        </p:spPr>
      </p:pic>
      <p:pic>
        <p:nvPicPr>
          <p:cNvPr id="32" name="Graphique 31" descr="Pièces de puzzle avec un remplissage uni">
            <a:extLst>
              <a:ext uri="{FF2B5EF4-FFF2-40B4-BE49-F238E27FC236}">
                <a16:creationId xmlns:a16="http://schemas.microsoft.com/office/drawing/2014/main" id="{9596CD17-77DB-8DBD-7B3D-0CF02CFBC1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37830" y="4512720"/>
            <a:ext cx="914400" cy="914400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B158D41-4E79-2D73-CB94-18F6BA690CF5}"/>
              </a:ext>
            </a:extLst>
          </p:cNvPr>
          <p:cNvGrpSpPr/>
          <p:nvPr/>
        </p:nvGrpSpPr>
        <p:grpSpPr>
          <a:xfrm>
            <a:off x="7210424" y="4509545"/>
            <a:ext cx="914400" cy="914400"/>
            <a:chOff x="7419206" y="4468497"/>
            <a:chExt cx="914400" cy="914400"/>
          </a:xfrm>
        </p:grpSpPr>
        <p:pic>
          <p:nvPicPr>
            <p:cNvPr id="34" name="Graphique 33" descr="Flèche en cercle avec un remplissage uni">
              <a:extLst>
                <a:ext uri="{FF2B5EF4-FFF2-40B4-BE49-F238E27FC236}">
                  <a16:creationId xmlns:a16="http://schemas.microsoft.com/office/drawing/2014/main" id="{40EE243A-C46F-0BD7-26A8-B0B483E2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35" name="Graphique 34" descr="Puzzle avec un remplissage uni">
              <a:extLst>
                <a:ext uri="{FF2B5EF4-FFF2-40B4-BE49-F238E27FC236}">
                  <a16:creationId xmlns:a16="http://schemas.microsoft.com/office/drawing/2014/main" id="{82AE3AEB-2909-6CE9-B26A-15C6786FE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pic>
        <p:nvPicPr>
          <p:cNvPr id="36" name="Graphique 35" descr="Utilisateur avec un remplissage uni">
            <a:extLst>
              <a:ext uri="{FF2B5EF4-FFF2-40B4-BE49-F238E27FC236}">
                <a16:creationId xmlns:a16="http://schemas.microsoft.com/office/drawing/2014/main" id="{E979CE5B-1969-F8FA-6F8B-C070C24ADA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67346" y="812741"/>
            <a:ext cx="1276349" cy="1276349"/>
          </a:xfrm>
          <a:prstGeom prst="rect">
            <a:avLst/>
          </a:prstGeom>
        </p:spPr>
      </p:pic>
      <p:pic>
        <p:nvPicPr>
          <p:cNvPr id="37" name="Graphique 36" descr="Boulier avec un remplissage uni">
            <a:extLst>
              <a:ext uri="{FF2B5EF4-FFF2-40B4-BE49-F238E27FC236}">
                <a16:creationId xmlns:a16="http://schemas.microsoft.com/office/drawing/2014/main" id="{BA605D5A-7680-B5E5-3226-6409F9AA04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23555" y="1540129"/>
            <a:ext cx="440280" cy="4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5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80823-B7EA-3A7E-D8FE-A1743BDD3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EF527C-348D-24B7-08A4-370397A62342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A1F115C-C61E-92F6-6C15-4E471B75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BCD20B-D857-1D6D-6B48-1AFE43624812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25828CF-27A6-BD78-8F5E-65AD600A03E5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PortraitRenderer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FFA74FD-6E79-66C7-3744-5B997D2A66C5}"/>
              </a:ext>
            </a:extLst>
          </p:cNvPr>
          <p:cNvSpPr txBox="1"/>
          <p:nvPr/>
        </p:nvSpPr>
        <p:spPr>
          <a:xfrm>
            <a:off x="4699683" y="3928239"/>
            <a:ext cx="27926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L’assemblage du portrait généré en une seule texture</a:t>
            </a:r>
          </a:p>
        </p:txBody>
      </p:sp>
      <p:pic>
        <p:nvPicPr>
          <p:cNvPr id="8" name="Graphique 7" descr="Pièces de puzzle avec un remplissage uni">
            <a:extLst>
              <a:ext uri="{FF2B5EF4-FFF2-40B4-BE49-F238E27FC236}">
                <a16:creationId xmlns:a16="http://schemas.microsoft.com/office/drawing/2014/main" id="{F6796436-3D6E-E07A-64C9-493771224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772" y="2722255"/>
            <a:ext cx="1236454" cy="123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D11D2E-0B55-FC6B-8130-1F569F5C9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que 10" descr="Pièces de puzzle avec un remplissage uni">
            <a:extLst>
              <a:ext uri="{FF2B5EF4-FFF2-40B4-BE49-F238E27FC236}">
                <a16:creationId xmlns:a16="http://schemas.microsoft.com/office/drawing/2014/main" id="{5A4B3CE1-2FB9-1977-2BE4-0D1830404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4391" y="2771303"/>
            <a:ext cx="1236454" cy="12364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5D034D-AAF9-DAE4-BFDF-1FA79D8BF734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BD9CBA63-1BA1-E905-11B7-5EBD10D5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19FCF7-5E52-975F-8836-A6495516FFAC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20386F-CF8F-EB64-F9D8-19BC41F97F6A}"/>
              </a:ext>
            </a:extLst>
          </p:cNvPr>
          <p:cNvSpPr txBox="1"/>
          <p:nvPr/>
        </p:nvSpPr>
        <p:spPr>
          <a:xfrm>
            <a:off x="5016423" y="2807968"/>
            <a:ext cx="4259482" cy="9848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À l’affichage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DrawPortraits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GenerateAndAssignPortraitTexture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31CC121F-2D3F-B65E-E6CE-FE721BF235CA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26FA3B6-1D9B-0006-BE75-B273440674F2}"/>
              </a:ext>
            </a:extLst>
          </p:cNvPr>
          <p:cNvSpPr txBox="1"/>
          <p:nvPr/>
        </p:nvSpPr>
        <p:spPr>
          <a:xfrm>
            <a:off x="1081895" y="3884860"/>
            <a:ext cx="174463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PortraitRenderer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B36F962-13B6-C277-440E-59C84FE4B923}"/>
              </a:ext>
            </a:extLst>
          </p:cNvPr>
          <p:cNvSpPr txBox="1"/>
          <p:nvPr/>
        </p:nvSpPr>
        <p:spPr>
          <a:xfrm>
            <a:off x="5016423" y="4192637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Déchargement des ressources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UnloadAll()</a:t>
            </a:r>
            <a:endParaRPr lang="fr-CH" sz="16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D788DEA-0095-650A-7A3A-6D1E8CE5B79F}"/>
              </a:ext>
            </a:extLst>
          </p:cNvPr>
          <p:cNvSpPr txBox="1"/>
          <p:nvPr/>
        </p:nvSpPr>
        <p:spPr>
          <a:xfrm>
            <a:off x="5016423" y="1485960"/>
            <a:ext cx="425948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Avant l’affichage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LoadPortraitTextures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LoadValidTextures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514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D6A5FE-A22F-FC72-9CDE-19B0C729E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ZoneTexte 23">
            <a:extLst>
              <a:ext uri="{FF2B5EF4-FFF2-40B4-BE49-F238E27FC236}">
                <a16:creationId xmlns:a16="http://schemas.microsoft.com/office/drawing/2014/main" id="{4F27859A-F56E-D18D-5A3D-3BA4DBD26F9D}"/>
              </a:ext>
            </a:extLst>
          </p:cNvPr>
          <p:cNvSpPr txBox="1"/>
          <p:nvPr/>
        </p:nvSpPr>
        <p:spPr>
          <a:xfrm>
            <a:off x="6862498" y="5389726"/>
            <a:ext cx="1610252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PortraitGenerator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7CBC90-6BC8-16B9-5505-EBD239A18E1F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AE817873-FFEA-33BC-AA7D-A9C9F0EA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5319A0-6404-E40D-0A31-3CB4DDC0D64E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585F30-0B17-C42B-42D1-EC2ACE4C8E0D}"/>
              </a:ext>
            </a:extLst>
          </p:cNvPr>
          <p:cNvSpPr txBox="1"/>
          <p:nvPr/>
        </p:nvSpPr>
        <p:spPr>
          <a:xfrm>
            <a:off x="6881536" y="344592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0D1A4FF-7C6E-2CC6-2ADD-AAB2E5D527B9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11" name="Graphique 10" descr="Homme DJ avec un remplissage uni">
            <a:extLst>
              <a:ext uri="{FF2B5EF4-FFF2-40B4-BE49-F238E27FC236}">
                <a16:creationId xmlns:a16="http://schemas.microsoft.com/office/drawing/2014/main" id="{EFCEBB7F-FD99-DB70-5AF6-2888CE271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12" name="Graphique 11" descr="Homme conductrice avec un remplissage uni">
            <a:extLst>
              <a:ext uri="{FF2B5EF4-FFF2-40B4-BE49-F238E27FC236}">
                <a16:creationId xmlns:a16="http://schemas.microsoft.com/office/drawing/2014/main" id="{532B8E17-B3C8-18FF-A664-E0721FCC8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E862166-737E-763C-9525-605CC3C3DAE0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D8E7F73-2991-F575-6721-032797E196F2}"/>
              </a:ext>
            </a:extLst>
          </p:cNvPr>
          <p:cNvSpPr txBox="1"/>
          <p:nvPr/>
        </p:nvSpPr>
        <p:spPr>
          <a:xfrm>
            <a:off x="5322774" y="1935202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9A78F3-C670-53F1-BBD8-8F1FFB1536DC}"/>
              </a:ext>
            </a:extLst>
          </p:cNvPr>
          <p:cNvSpPr txBox="1"/>
          <p:nvPr/>
        </p:nvSpPr>
        <p:spPr>
          <a:xfrm>
            <a:off x="5322773" y="4935703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97961D7-4C7C-1662-F6CA-E0FF2E4A6C83}"/>
              </a:ext>
            </a:extLst>
          </p:cNvPr>
          <p:cNvSpPr txBox="1"/>
          <p:nvPr/>
        </p:nvSpPr>
        <p:spPr>
          <a:xfrm>
            <a:off x="3764010" y="5385127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PortraitRenderer</a:t>
            </a:r>
          </a:p>
        </p:txBody>
      </p:sp>
      <p:pic>
        <p:nvPicPr>
          <p:cNvPr id="8" name="Graphique 7" descr="Interface utilisateur ou expérience utilisateur avec un remplissage uni">
            <a:extLst>
              <a:ext uri="{FF2B5EF4-FFF2-40B4-BE49-F238E27FC236}">
                <a16:creationId xmlns:a16="http://schemas.microsoft.com/office/drawing/2014/main" id="{45AD6A9C-8175-1B5C-5BEC-1CAC252401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  <p:pic>
        <p:nvPicPr>
          <p:cNvPr id="25" name="Graphique 24" descr="Carnet d'adresses avec un remplissage uni">
            <a:extLst>
              <a:ext uri="{FF2B5EF4-FFF2-40B4-BE49-F238E27FC236}">
                <a16:creationId xmlns:a16="http://schemas.microsoft.com/office/drawing/2014/main" id="{82FF4D7F-8D5A-F65E-F4BD-483E252A7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8320" y="4055520"/>
            <a:ext cx="914400" cy="914400"/>
          </a:xfrm>
          <a:prstGeom prst="rect">
            <a:avLst/>
          </a:prstGeom>
        </p:spPr>
      </p:pic>
      <p:pic>
        <p:nvPicPr>
          <p:cNvPr id="33" name="Graphique 32" descr="Pièces de puzzle avec un remplissage uni">
            <a:extLst>
              <a:ext uri="{FF2B5EF4-FFF2-40B4-BE49-F238E27FC236}">
                <a16:creationId xmlns:a16="http://schemas.microsoft.com/office/drawing/2014/main" id="{AC43ABD9-19A1-B54D-E8C5-F7F51C20EB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37830" y="4512720"/>
            <a:ext cx="914400" cy="914400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0ED16567-FF8E-E4F9-7ED0-C0C3FDC8E553}"/>
              </a:ext>
            </a:extLst>
          </p:cNvPr>
          <p:cNvGrpSpPr/>
          <p:nvPr/>
        </p:nvGrpSpPr>
        <p:grpSpPr>
          <a:xfrm>
            <a:off x="7210424" y="4509545"/>
            <a:ext cx="914400" cy="914400"/>
            <a:chOff x="7419206" y="4468497"/>
            <a:chExt cx="914400" cy="914400"/>
          </a:xfrm>
        </p:grpSpPr>
        <p:pic>
          <p:nvPicPr>
            <p:cNvPr id="27" name="Graphique 26" descr="Flèche en cercle avec un remplissage uni">
              <a:extLst>
                <a:ext uri="{FF2B5EF4-FFF2-40B4-BE49-F238E27FC236}">
                  <a16:creationId xmlns:a16="http://schemas.microsoft.com/office/drawing/2014/main" id="{54670F27-910F-05B4-4BE5-3BD8F3BD0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35" name="Graphique 34" descr="Puzzle avec un remplissage uni">
              <a:extLst>
                <a:ext uri="{FF2B5EF4-FFF2-40B4-BE49-F238E27FC236}">
                  <a16:creationId xmlns:a16="http://schemas.microsoft.com/office/drawing/2014/main" id="{EB9F3AFF-4693-EB04-7DE0-191BD3132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pic>
        <p:nvPicPr>
          <p:cNvPr id="37" name="Graphique 36" descr="Utilisateur avec un remplissage uni">
            <a:extLst>
              <a:ext uri="{FF2B5EF4-FFF2-40B4-BE49-F238E27FC236}">
                <a16:creationId xmlns:a16="http://schemas.microsoft.com/office/drawing/2014/main" id="{0779630D-8EB6-070F-1F46-FFAA61BABB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67346" y="812741"/>
            <a:ext cx="1276349" cy="1276349"/>
          </a:xfrm>
          <a:prstGeom prst="rect">
            <a:avLst/>
          </a:prstGeom>
        </p:spPr>
      </p:pic>
      <p:pic>
        <p:nvPicPr>
          <p:cNvPr id="38" name="Graphique 37" descr="Boulier avec un remplissage uni">
            <a:extLst>
              <a:ext uri="{FF2B5EF4-FFF2-40B4-BE49-F238E27FC236}">
                <a16:creationId xmlns:a16="http://schemas.microsoft.com/office/drawing/2014/main" id="{A78CC331-EFA1-67D2-931E-D1DCBD4E41E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23555" y="1540129"/>
            <a:ext cx="440280" cy="4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16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86EEE8-C88E-9FB7-10E8-308EE5F13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BB87F8-A622-EB32-6DEC-EF0D21A8BBE1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471F8CFB-DE7B-49EB-08A9-6D464113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0A954D6-1E8E-D421-3742-20C600244586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8CA567A-A312-278B-57C3-61CD06825E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947" y="1370683"/>
            <a:ext cx="7698105" cy="411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48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C8A2CB-B67E-5A45-866A-F7BF0E10E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e 49">
            <a:extLst>
              <a:ext uri="{FF2B5EF4-FFF2-40B4-BE49-F238E27FC236}">
                <a16:creationId xmlns:a16="http://schemas.microsoft.com/office/drawing/2014/main" id="{419575D6-7F90-3E33-16D8-B5F1B409361B}"/>
              </a:ext>
            </a:extLst>
          </p:cNvPr>
          <p:cNvGrpSpPr/>
          <p:nvPr/>
        </p:nvGrpSpPr>
        <p:grpSpPr>
          <a:xfrm>
            <a:off x="6008624" y="1865825"/>
            <a:ext cx="417489" cy="417489"/>
            <a:chOff x="7419206" y="4468497"/>
            <a:chExt cx="914400" cy="914400"/>
          </a:xfrm>
        </p:grpSpPr>
        <p:pic>
          <p:nvPicPr>
            <p:cNvPr id="51" name="Graphique 50" descr="Flèche en cercle avec un remplissage uni">
              <a:extLst>
                <a:ext uri="{FF2B5EF4-FFF2-40B4-BE49-F238E27FC236}">
                  <a16:creationId xmlns:a16="http://schemas.microsoft.com/office/drawing/2014/main" id="{024F5837-6856-2EB0-96CB-0639C0B18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52" name="Graphique 51" descr="Puzzle avec un remplissage uni">
              <a:extLst>
                <a:ext uri="{FF2B5EF4-FFF2-40B4-BE49-F238E27FC236}">
                  <a16:creationId xmlns:a16="http://schemas.microsoft.com/office/drawing/2014/main" id="{0DA039E5-0E68-CA8A-CBF7-E27D3E176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A72D84F-6C2B-2531-1CEF-7FA38E2B23D4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24876478-3B66-F864-4559-6FF97EFB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E70093E-6614-AE2D-6520-E24AEA9FD08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C32A67F-8F03-CBCF-D286-FAFA394A5B4C}"/>
              </a:ext>
            </a:extLst>
          </p:cNvPr>
          <p:cNvSpPr txBox="1"/>
          <p:nvPr/>
        </p:nvSpPr>
        <p:spPr>
          <a:xfrm>
            <a:off x="4546678" y="1601023"/>
            <a:ext cx="1882774" cy="34163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ID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Skin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Clothes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Logo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Eyebrows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Eyes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Beard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Glasses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Hair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Mouth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Gender</a:t>
            </a:r>
          </a:p>
        </p:txBody>
      </p:sp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552622F-3E72-1F92-31C1-013A5DAA27F8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296BD15-6D10-E584-B6E3-5ED9C14EF79A}"/>
              </a:ext>
            </a:extLst>
          </p:cNvPr>
          <p:cNvSpPr txBox="1"/>
          <p:nvPr/>
        </p:nvSpPr>
        <p:spPr>
          <a:xfrm>
            <a:off x="1171465" y="388486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pic>
        <p:nvPicPr>
          <p:cNvPr id="10" name="Graphique 9" descr="Carnet d'adresses avec un remplissage uni">
            <a:extLst>
              <a:ext uri="{FF2B5EF4-FFF2-40B4-BE49-F238E27FC236}">
                <a16:creationId xmlns:a16="http://schemas.microsoft.com/office/drawing/2014/main" id="{25742D1E-4BC7-BCFD-FEA9-9D23B0746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97012" y="2877867"/>
            <a:ext cx="914400" cy="914400"/>
          </a:xfrm>
          <a:prstGeom prst="rect">
            <a:avLst/>
          </a:prstGeom>
        </p:spPr>
      </p:pic>
      <p:pic>
        <p:nvPicPr>
          <p:cNvPr id="14" name="Graphique 13" descr="Flèche en cercle avec un remplissage uni">
            <a:extLst>
              <a:ext uri="{FF2B5EF4-FFF2-40B4-BE49-F238E27FC236}">
                <a16:creationId xmlns:a16="http://schemas.microsoft.com/office/drawing/2014/main" id="{5AC38848-FD3B-8E67-D600-D78A9CE11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0807" y="1863444"/>
            <a:ext cx="428645" cy="428645"/>
          </a:xfrm>
          <a:prstGeom prst="rect">
            <a:avLst/>
          </a:prstGeom>
        </p:spPr>
      </p:pic>
      <p:pic>
        <p:nvPicPr>
          <p:cNvPr id="15" name="Graphique 14" descr="Puzzle avec un remplissage uni">
            <a:extLst>
              <a:ext uri="{FF2B5EF4-FFF2-40B4-BE49-F238E27FC236}">
                <a16:creationId xmlns:a16="http://schemas.microsoft.com/office/drawing/2014/main" id="{AD7287E1-DAA6-3606-163F-7FD4B00C0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47034" y="2000865"/>
            <a:ext cx="144277" cy="14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71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4.375E-6 0.3995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7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33333E-6 L 3.95833E-6 0.3993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5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AC2555-E4D0-0AFB-E158-98C4A700D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532F3EB-B9A8-0DA3-462C-CA86712BCEDE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D107CD00-CDC8-2EA3-7C09-60E25E98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EFD9E70-28E6-F517-B709-B3ED86211BE1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0EF71BC-ED08-D67C-6D23-CDB8F8E34E7D}"/>
              </a:ext>
            </a:extLst>
          </p:cNvPr>
          <p:cNvGrpSpPr/>
          <p:nvPr/>
        </p:nvGrpSpPr>
        <p:grpSpPr>
          <a:xfrm>
            <a:off x="1551902" y="1814017"/>
            <a:ext cx="1208770" cy="1208772"/>
            <a:chOff x="7419206" y="4468497"/>
            <a:chExt cx="914400" cy="914400"/>
          </a:xfrm>
        </p:grpSpPr>
        <p:pic>
          <p:nvPicPr>
            <p:cNvPr id="28" name="Graphique 27" descr="Flèche en cercle avec un remplissage uni">
              <a:extLst>
                <a:ext uri="{FF2B5EF4-FFF2-40B4-BE49-F238E27FC236}">
                  <a16:creationId xmlns:a16="http://schemas.microsoft.com/office/drawing/2014/main" id="{57B21E07-B6D7-CD8E-44F1-EB7E1EBA1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29" name="Graphique 28" descr="Puzzle avec un remplissage uni">
              <a:extLst>
                <a:ext uri="{FF2B5EF4-FFF2-40B4-BE49-F238E27FC236}">
                  <a16:creationId xmlns:a16="http://schemas.microsoft.com/office/drawing/2014/main" id="{09DB62BF-0214-E21D-09A9-43F7B2D35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C84F9273-7A6C-5329-AE19-153A82BC8572}"/>
              </a:ext>
            </a:extLst>
          </p:cNvPr>
          <p:cNvSpPr txBox="1"/>
          <p:nvPr/>
        </p:nvSpPr>
        <p:spPr>
          <a:xfrm>
            <a:off x="385803" y="3423746"/>
            <a:ext cx="3540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CreateRandomPortrait(24)</a:t>
            </a:r>
            <a:b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Création de 24 portraits</a:t>
            </a:r>
          </a:p>
        </p:txBody>
      </p:sp>
      <p:sp>
        <p:nvSpPr>
          <p:cNvPr id="44" name="Flèche : bas 43">
            <a:extLst>
              <a:ext uri="{FF2B5EF4-FFF2-40B4-BE49-F238E27FC236}">
                <a16:creationId xmlns:a16="http://schemas.microsoft.com/office/drawing/2014/main" id="{D2C2B3D7-365F-151A-0620-C1F3709E40EA}"/>
              </a:ext>
            </a:extLst>
          </p:cNvPr>
          <p:cNvSpPr/>
          <p:nvPr/>
        </p:nvSpPr>
        <p:spPr>
          <a:xfrm>
            <a:off x="7362313" y="18008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44061D2B-66DF-5CC0-8E7A-3C83145C2DD5}"/>
              </a:ext>
            </a:extLst>
          </p:cNvPr>
          <p:cNvSpPr/>
          <p:nvPr/>
        </p:nvSpPr>
        <p:spPr>
          <a:xfrm>
            <a:off x="7362313" y="3221116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B7D3C0CC-C1ED-1D19-7E91-FEB6F2ACA254}"/>
              </a:ext>
            </a:extLst>
          </p:cNvPr>
          <p:cNvSpPr/>
          <p:nvPr/>
        </p:nvSpPr>
        <p:spPr>
          <a:xfrm>
            <a:off x="7362313" y="47385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8A93030F-9AB5-5918-1CE4-BF891DDB7722}"/>
              </a:ext>
            </a:extLst>
          </p:cNvPr>
          <p:cNvSpPr txBox="1"/>
          <p:nvPr/>
        </p:nvSpPr>
        <p:spPr>
          <a:xfrm>
            <a:off x="5612592" y="926062"/>
            <a:ext cx="38633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GetRandomAsset()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CB7C5E2-28A8-7F3D-6123-ECA06DDCFA56}"/>
              </a:ext>
            </a:extLst>
          </p:cNvPr>
          <p:cNvSpPr txBox="1"/>
          <p:nvPr/>
        </p:nvSpPr>
        <p:spPr>
          <a:xfrm>
            <a:off x="5203279" y="2739393"/>
            <a:ext cx="467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Sélection d’un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nom aléatoire </a:t>
            </a: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dans la liste de noms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du genre choisi</a:t>
            </a: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8AE38AF-0ADD-704A-5991-35F6890AAB36}"/>
              </a:ext>
            </a:extLst>
          </p:cNvPr>
          <p:cNvSpPr txBox="1"/>
          <p:nvPr/>
        </p:nvSpPr>
        <p:spPr>
          <a:xfrm>
            <a:off x="5207832" y="2468791"/>
            <a:ext cx="467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GetRandomName()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7A39D57-1E9A-C581-4022-A4BDFE6D1726}"/>
              </a:ext>
            </a:extLst>
          </p:cNvPr>
          <p:cNvSpPr txBox="1"/>
          <p:nvPr/>
        </p:nvSpPr>
        <p:spPr>
          <a:xfrm>
            <a:off x="6376858" y="3864018"/>
            <a:ext cx="2334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IsSimilarTo()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E3D80C78-CC58-ED9C-6B24-206F73123535}"/>
              </a:ext>
            </a:extLst>
          </p:cNvPr>
          <p:cNvSpPr txBox="1"/>
          <p:nvPr/>
        </p:nvSpPr>
        <p:spPr>
          <a:xfrm>
            <a:off x="6046465" y="5442011"/>
            <a:ext cx="29955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portraits.Add(newPortrait)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Enregistrement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 dans la liste des portraits</a:t>
            </a:r>
          </a:p>
        </p:txBody>
      </p:sp>
      <p:sp>
        <p:nvSpPr>
          <p:cNvPr id="58" name="Accolade ouvrante 57">
            <a:extLst>
              <a:ext uri="{FF2B5EF4-FFF2-40B4-BE49-F238E27FC236}">
                <a16:creationId xmlns:a16="http://schemas.microsoft.com/office/drawing/2014/main" id="{6A77F579-3145-436D-4EC3-B24820378512}"/>
              </a:ext>
            </a:extLst>
          </p:cNvPr>
          <p:cNvSpPr/>
          <p:nvPr/>
        </p:nvSpPr>
        <p:spPr>
          <a:xfrm rot="5400000">
            <a:off x="2005649" y="1632292"/>
            <a:ext cx="297861" cy="3006039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15EF95CA-8679-44AC-3438-C5C892A622D2}"/>
              </a:ext>
            </a:extLst>
          </p:cNvPr>
          <p:cNvCxnSpPr>
            <a:stCxn id="41" idx="3"/>
            <a:endCxn id="48" idx="1"/>
          </p:cNvCxnSpPr>
          <p:nvPr/>
        </p:nvCxnSpPr>
        <p:spPr>
          <a:xfrm flipV="1">
            <a:off x="3926771" y="1203061"/>
            <a:ext cx="1685821" cy="24976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039F4AE1-3ECC-3CB3-95FA-B969D7FEC97E}"/>
              </a:ext>
            </a:extLst>
          </p:cNvPr>
          <p:cNvSpPr txBox="1"/>
          <p:nvPr/>
        </p:nvSpPr>
        <p:spPr>
          <a:xfrm>
            <a:off x="5612592" y="1195548"/>
            <a:ext cx="3863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Sélection d’une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texture aléatoire 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pour chaque attribut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(Peau, bouche, yeux, genre, etc…)</a:t>
            </a:r>
            <a:endParaRPr lang="fr-CH" sz="12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730CBACC-C75A-1108-E9D1-9D92EB703296}"/>
              </a:ext>
            </a:extLst>
          </p:cNvPr>
          <p:cNvSpPr txBox="1"/>
          <p:nvPr/>
        </p:nvSpPr>
        <p:spPr>
          <a:xfrm>
            <a:off x="6394068" y="4103853"/>
            <a:ext cx="2291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Vérification de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ressemblance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2531169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 animBg="1"/>
      <p:bldP spid="45" grpId="0" animBg="1"/>
      <p:bldP spid="46" grpId="0" animBg="1"/>
      <p:bldP spid="48" grpId="0"/>
      <p:bldP spid="50" grpId="0"/>
      <p:bldP spid="51" grpId="0"/>
      <p:bldP spid="55" grpId="0"/>
      <p:bldP spid="57" grpId="0"/>
      <p:bldP spid="58" grpId="0" animBg="1"/>
      <p:bldP spid="64" grpId="0"/>
      <p:bldP spid="6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62D9B0-5D3D-D791-5B82-EBE40D1AE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669B30-2877-B97C-3830-73C0FC2F85AF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1D3525BA-8DC9-D24D-DBD3-007FC70B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447FBD1-EA41-E9F8-369C-7350CC4C2967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D61801-3464-22A0-1E68-E4CF83BD1A35}"/>
              </a:ext>
            </a:extLst>
          </p:cNvPr>
          <p:cNvSpPr txBox="1"/>
          <p:nvPr/>
        </p:nvSpPr>
        <p:spPr>
          <a:xfrm>
            <a:off x="768351" y="3028890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GetRandomAsset()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AC1B3B2-5C14-7787-E984-003501362B67}"/>
              </a:ext>
            </a:extLst>
          </p:cNvPr>
          <p:cNvSpPr txBox="1"/>
          <p:nvPr/>
        </p:nvSpPr>
        <p:spPr>
          <a:xfrm>
            <a:off x="768351" y="3352800"/>
            <a:ext cx="250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</a:rPr>
              <a:t>Exemple avec les vêtements</a:t>
            </a:r>
            <a:endParaRPr lang="fr-CH" sz="105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EFD7DC-3F54-B6A7-3270-7F8C02E32A3D}"/>
              </a:ext>
            </a:extLst>
          </p:cNvPr>
          <p:cNvSpPr txBox="1"/>
          <p:nvPr/>
        </p:nvSpPr>
        <p:spPr>
          <a:xfrm>
            <a:off x="6834656" y="1211194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Système de rareté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97086DA-56B5-8320-D610-3E14FEB7408B}"/>
              </a:ext>
            </a:extLst>
          </p:cNvPr>
          <p:cNvSpPr txBox="1"/>
          <p:nvPr/>
        </p:nvSpPr>
        <p:spPr>
          <a:xfrm>
            <a:off x="6096000" y="990630"/>
            <a:ext cx="3900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</a:rPr>
              <a:t>La sélection n’est pas totalement aléatoire</a:t>
            </a:r>
            <a:endParaRPr lang="fr-CH" sz="105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EECC016E-28E1-E6A0-7CA5-F89CC1E652E3}"/>
              </a:ext>
            </a:extLst>
          </p:cNvPr>
          <p:cNvSpPr/>
          <p:nvPr/>
        </p:nvSpPr>
        <p:spPr>
          <a:xfrm>
            <a:off x="3276275" y="990630"/>
            <a:ext cx="1882774" cy="5349266"/>
          </a:xfrm>
          <a:prstGeom prst="leftBrace">
            <a:avLst>
              <a:gd name="adj1" fmla="val 12886"/>
              <a:gd name="adj2" fmla="val 444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FDDC17F-6576-7F37-536E-6C1BFD3E0100}"/>
              </a:ext>
            </a:extLst>
          </p:cNvPr>
          <p:cNvGrpSpPr/>
          <p:nvPr/>
        </p:nvGrpSpPr>
        <p:grpSpPr>
          <a:xfrm>
            <a:off x="5372976" y="1816828"/>
            <a:ext cx="5346065" cy="1128006"/>
            <a:chOff x="5360035" y="2352675"/>
            <a:chExt cx="5346065" cy="112800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F60DD49-CA85-C48C-070D-A28B397F5645}"/>
                </a:ext>
              </a:extLst>
            </p:cNvPr>
            <p:cNvSpPr/>
            <p:nvPr/>
          </p:nvSpPr>
          <p:spPr>
            <a:xfrm>
              <a:off x="5362575" y="2352675"/>
              <a:ext cx="5343525" cy="11280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B24E0D24-1890-DFD1-626C-E6A5BE39F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44" b="9672"/>
            <a:stretch>
              <a:fillRect/>
            </a:stretch>
          </p:blipFill>
          <p:spPr bwMode="auto">
            <a:xfrm>
              <a:off x="5360035" y="2532573"/>
              <a:ext cx="5346065" cy="9481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B0BDC-54E1-97AA-D27E-FDB2AD6E8163}"/>
              </a:ext>
            </a:extLst>
          </p:cNvPr>
          <p:cNvSpPr txBox="1"/>
          <p:nvPr/>
        </p:nvSpPr>
        <p:spPr>
          <a:xfrm>
            <a:off x="6044007" y="3309365"/>
            <a:ext cx="4004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spcAft>
                <a:spcPts val="1800"/>
              </a:spcAft>
              <a:defRPr sz="14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fr-CH" dirty="0"/>
              <a:t>Si une rareté n’est pas présente dans le répertoire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B03AD2A-E882-8A31-77AC-35E8BF169C95}"/>
              </a:ext>
            </a:extLst>
          </p:cNvPr>
          <p:cNvSpPr txBox="1"/>
          <p:nvPr/>
        </p:nvSpPr>
        <p:spPr>
          <a:xfrm>
            <a:off x="6044007" y="3896058"/>
            <a:ext cx="4004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spcAft>
                <a:spcPts val="1800"/>
              </a:spcAft>
              <a:defRPr sz="14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fr-CH" dirty="0"/>
              <a:t>Rééquilibrage du poids des raretés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EAB0B66D-E747-7109-9B79-A95B5B99430B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8046008" y="3617142"/>
            <a:ext cx="0" cy="27891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91C788E0-323B-B178-8676-29B9C309F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898" y="4301602"/>
            <a:ext cx="4150755" cy="192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4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4BEDCF-12FD-47A5-8B2A-746513973EDB}"/>
              </a:ext>
            </a:extLst>
          </p:cNvPr>
          <p:cNvSpPr/>
          <p:nvPr/>
        </p:nvSpPr>
        <p:spPr>
          <a:xfrm>
            <a:off x="662893" y="4082606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D0B95D-AF9E-44F5-B70A-FD66EF99283E}"/>
              </a:ext>
            </a:extLst>
          </p:cNvPr>
          <p:cNvSpPr/>
          <p:nvPr/>
        </p:nvSpPr>
        <p:spPr>
          <a:xfrm>
            <a:off x="2870424" y="4082605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F045D-3E65-4114-9468-EF792F98E23B}"/>
              </a:ext>
            </a:extLst>
          </p:cNvPr>
          <p:cNvSpPr/>
          <p:nvPr/>
        </p:nvSpPr>
        <p:spPr>
          <a:xfrm>
            <a:off x="5077957" y="4082605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A5CF71-CCB8-4331-99B3-1E6135B7A50F}"/>
              </a:ext>
            </a:extLst>
          </p:cNvPr>
          <p:cNvSpPr/>
          <p:nvPr/>
        </p:nvSpPr>
        <p:spPr>
          <a:xfrm>
            <a:off x="4697890" y="2619375"/>
            <a:ext cx="2796220" cy="1318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8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4DDCE79-636E-112C-67F7-9544871EDC79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90682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F91215-6477-B593-51A4-20A0970B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1FCBA3-A1D4-C169-E9FB-5BB54D697EF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3D9C7327-6F25-A0F4-37D4-AB9D61E3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FCF479-C0B3-F012-04FC-63FCDAF8DB1F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2E8A3F83-000A-EAF4-F624-9D321D8FC610}"/>
              </a:ext>
            </a:extLst>
          </p:cNvPr>
          <p:cNvGrpSpPr/>
          <p:nvPr/>
        </p:nvGrpSpPr>
        <p:grpSpPr>
          <a:xfrm>
            <a:off x="1551902" y="1814017"/>
            <a:ext cx="1208770" cy="1208772"/>
            <a:chOff x="7419206" y="4468497"/>
            <a:chExt cx="914400" cy="914400"/>
          </a:xfrm>
        </p:grpSpPr>
        <p:pic>
          <p:nvPicPr>
            <p:cNvPr id="28" name="Graphique 27" descr="Flèche en cercle avec un remplissage uni">
              <a:extLst>
                <a:ext uri="{FF2B5EF4-FFF2-40B4-BE49-F238E27FC236}">
                  <a16:creationId xmlns:a16="http://schemas.microsoft.com/office/drawing/2014/main" id="{B22216BC-26E5-3631-E7B5-5B230A98B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29" name="Graphique 28" descr="Puzzle avec un remplissage uni">
              <a:extLst>
                <a:ext uri="{FF2B5EF4-FFF2-40B4-BE49-F238E27FC236}">
                  <a16:creationId xmlns:a16="http://schemas.microsoft.com/office/drawing/2014/main" id="{0CB90512-0050-1CEC-8D62-47A01E04F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5D4A244E-01E2-DE4D-6404-72806E642DC6}"/>
              </a:ext>
            </a:extLst>
          </p:cNvPr>
          <p:cNvSpPr txBox="1"/>
          <p:nvPr/>
        </p:nvSpPr>
        <p:spPr>
          <a:xfrm>
            <a:off x="385803" y="3423746"/>
            <a:ext cx="3540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CreateRandomPortrait(24)</a:t>
            </a:r>
            <a:b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Création de 24 portraits</a:t>
            </a:r>
          </a:p>
        </p:txBody>
      </p:sp>
      <p:sp>
        <p:nvSpPr>
          <p:cNvPr id="44" name="Flèche : bas 43">
            <a:extLst>
              <a:ext uri="{FF2B5EF4-FFF2-40B4-BE49-F238E27FC236}">
                <a16:creationId xmlns:a16="http://schemas.microsoft.com/office/drawing/2014/main" id="{0E9B14A7-91F7-6EE6-63C6-A53683CF8131}"/>
              </a:ext>
            </a:extLst>
          </p:cNvPr>
          <p:cNvSpPr/>
          <p:nvPr/>
        </p:nvSpPr>
        <p:spPr>
          <a:xfrm>
            <a:off x="7362313" y="18008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FDC83A9E-7FF7-D0A9-B71A-B971B2146EFD}"/>
              </a:ext>
            </a:extLst>
          </p:cNvPr>
          <p:cNvSpPr/>
          <p:nvPr/>
        </p:nvSpPr>
        <p:spPr>
          <a:xfrm>
            <a:off x="7362313" y="3221116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B28D8517-9400-6CCD-13FE-A06EA1865F9B}"/>
              </a:ext>
            </a:extLst>
          </p:cNvPr>
          <p:cNvSpPr/>
          <p:nvPr/>
        </p:nvSpPr>
        <p:spPr>
          <a:xfrm>
            <a:off x="7362313" y="47385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D8E7522-5BBE-D19B-68E8-58FDA15ABD8D}"/>
              </a:ext>
            </a:extLst>
          </p:cNvPr>
          <p:cNvSpPr txBox="1"/>
          <p:nvPr/>
        </p:nvSpPr>
        <p:spPr>
          <a:xfrm>
            <a:off x="5612592" y="926062"/>
            <a:ext cx="38633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GetRandomAsset()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C008304-61B1-23BC-3D58-0995262157EA}"/>
              </a:ext>
            </a:extLst>
          </p:cNvPr>
          <p:cNvSpPr txBox="1"/>
          <p:nvPr/>
        </p:nvSpPr>
        <p:spPr>
          <a:xfrm>
            <a:off x="5203279" y="2739393"/>
            <a:ext cx="467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Sélection d’un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nom aléatoire </a:t>
            </a: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dans la liste de noms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du genre choisi</a:t>
            </a: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8F5A189-AF97-C42D-9D56-4BD26A5ED4BC}"/>
              </a:ext>
            </a:extLst>
          </p:cNvPr>
          <p:cNvSpPr txBox="1"/>
          <p:nvPr/>
        </p:nvSpPr>
        <p:spPr>
          <a:xfrm>
            <a:off x="5207832" y="2468791"/>
            <a:ext cx="467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GetRandomName()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7230FE3-89E1-598B-426A-D6716A8FA0F3}"/>
              </a:ext>
            </a:extLst>
          </p:cNvPr>
          <p:cNvSpPr txBox="1"/>
          <p:nvPr/>
        </p:nvSpPr>
        <p:spPr>
          <a:xfrm>
            <a:off x="6376858" y="3864018"/>
            <a:ext cx="2334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IsSimilarTo()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0A89A307-5BD3-6C0D-F20B-355C4E2EC839}"/>
              </a:ext>
            </a:extLst>
          </p:cNvPr>
          <p:cNvSpPr txBox="1"/>
          <p:nvPr/>
        </p:nvSpPr>
        <p:spPr>
          <a:xfrm>
            <a:off x="6046465" y="5442011"/>
            <a:ext cx="29955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portraits.Add(newPortrait)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Enregistrement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 dans la liste des portraits</a:t>
            </a:r>
          </a:p>
        </p:txBody>
      </p:sp>
      <p:sp>
        <p:nvSpPr>
          <p:cNvPr id="58" name="Accolade ouvrante 57">
            <a:extLst>
              <a:ext uri="{FF2B5EF4-FFF2-40B4-BE49-F238E27FC236}">
                <a16:creationId xmlns:a16="http://schemas.microsoft.com/office/drawing/2014/main" id="{DD623FCF-0C77-BA3F-1B9E-195C8D71B13E}"/>
              </a:ext>
            </a:extLst>
          </p:cNvPr>
          <p:cNvSpPr/>
          <p:nvPr/>
        </p:nvSpPr>
        <p:spPr>
          <a:xfrm rot="5400000">
            <a:off x="2005649" y="1632292"/>
            <a:ext cx="297861" cy="3006039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ABCDD97F-3845-80E9-64B2-81BB47848373}"/>
              </a:ext>
            </a:extLst>
          </p:cNvPr>
          <p:cNvCxnSpPr>
            <a:stCxn id="41" idx="3"/>
            <a:endCxn id="48" idx="1"/>
          </p:cNvCxnSpPr>
          <p:nvPr/>
        </p:nvCxnSpPr>
        <p:spPr>
          <a:xfrm flipV="1">
            <a:off x="3926771" y="1203061"/>
            <a:ext cx="1685821" cy="24976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1BD283EC-38BD-DBAD-496D-844CA0AFDA7A}"/>
              </a:ext>
            </a:extLst>
          </p:cNvPr>
          <p:cNvSpPr txBox="1"/>
          <p:nvPr/>
        </p:nvSpPr>
        <p:spPr>
          <a:xfrm>
            <a:off x="5612592" y="1195548"/>
            <a:ext cx="3863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Sélection d’une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texture aléatoire 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pour chaque attribut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(Peau, bouche, yeux, genre, etc…)</a:t>
            </a:r>
            <a:endParaRPr lang="fr-CH" sz="12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939CC8DA-A1A4-DEDD-01CD-BCB1098A2133}"/>
              </a:ext>
            </a:extLst>
          </p:cNvPr>
          <p:cNvSpPr txBox="1"/>
          <p:nvPr/>
        </p:nvSpPr>
        <p:spPr>
          <a:xfrm>
            <a:off x="6394068" y="4103853"/>
            <a:ext cx="2291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Vérification de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ressemblance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373730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73343-454B-08D7-0F8C-C8CD66424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D1D403-35E9-7879-ABFF-FF043C585D1C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B0FCD0BF-5E46-74CA-AE41-BF926AAA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E21888-04B3-0490-C72B-F2B2A92E203D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2502BC7-850A-623E-4F2C-1CFB3CE38FC3}"/>
              </a:ext>
            </a:extLst>
          </p:cNvPr>
          <p:cNvSpPr txBox="1"/>
          <p:nvPr/>
        </p:nvSpPr>
        <p:spPr>
          <a:xfrm>
            <a:off x="5240874" y="2400300"/>
            <a:ext cx="6111550" cy="550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  <a:spcAft>
                <a:spcPts val="1800"/>
              </a:spcAft>
            </a:pP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BFD8851-2A89-593D-7FCD-4282EFD1B021}"/>
              </a:ext>
            </a:extLst>
          </p:cNvPr>
          <p:cNvSpPr txBox="1"/>
          <p:nvPr/>
        </p:nvSpPr>
        <p:spPr>
          <a:xfrm>
            <a:off x="768351" y="3028890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GetRandomName()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F83A6F-3100-1FFB-3F77-9CB0CF034FAC}"/>
              </a:ext>
            </a:extLst>
          </p:cNvPr>
          <p:cNvSpPr txBox="1"/>
          <p:nvPr/>
        </p:nvSpPr>
        <p:spPr>
          <a:xfrm>
            <a:off x="6772295" y="965221"/>
            <a:ext cx="21321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Est un homme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1973D18-BA6D-8F56-D8DE-02A39F4DDB79}"/>
              </a:ext>
            </a:extLst>
          </p:cNvPr>
          <p:cNvCxnSpPr>
            <a:cxnSpLocks/>
          </p:cNvCxnSpPr>
          <p:nvPr/>
        </p:nvCxnSpPr>
        <p:spPr>
          <a:xfrm flipH="1">
            <a:off x="5810250" y="1438335"/>
            <a:ext cx="1038225" cy="156498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E9C81C8-5A38-6F81-42E1-11E37026017D}"/>
              </a:ext>
            </a:extLst>
          </p:cNvPr>
          <p:cNvCxnSpPr>
            <a:cxnSpLocks/>
          </p:cNvCxnSpPr>
          <p:nvPr/>
        </p:nvCxnSpPr>
        <p:spPr>
          <a:xfrm>
            <a:off x="8643901" y="1438335"/>
            <a:ext cx="1095626" cy="156498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4C33E4C7-B9CB-88B6-69EC-6AF84A40E2B6}"/>
              </a:ext>
            </a:extLst>
          </p:cNvPr>
          <p:cNvSpPr txBox="1"/>
          <p:nvPr/>
        </p:nvSpPr>
        <p:spPr>
          <a:xfrm>
            <a:off x="5595937" y="1438335"/>
            <a:ext cx="1228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Vrai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5C2CCEC-F681-CA77-4EA7-EB3990409909}"/>
              </a:ext>
            </a:extLst>
          </p:cNvPr>
          <p:cNvSpPr txBox="1"/>
          <p:nvPr/>
        </p:nvSpPr>
        <p:spPr>
          <a:xfrm>
            <a:off x="8728217" y="1433482"/>
            <a:ext cx="1228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Faux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1697991-989D-6FAA-1DB4-BA0CDD29B6C8}"/>
              </a:ext>
            </a:extLst>
          </p:cNvPr>
          <p:cNvSpPr txBox="1"/>
          <p:nvPr/>
        </p:nvSpPr>
        <p:spPr>
          <a:xfrm>
            <a:off x="4528950" y="3028273"/>
            <a:ext cx="2562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600" dirty="0">
                <a:solidFill>
                  <a:schemeClr val="bg1"/>
                </a:solidFill>
                <a:latin typeface="Aptos" panose="020B0004020202020204" pitchFamily="34" charset="0"/>
              </a:rPr>
              <a:t>Piocher un nom d’homme</a:t>
            </a:r>
            <a:endParaRPr lang="fr-CH" sz="11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7EAFD9A-0734-051B-452B-2A7E401040C3}"/>
              </a:ext>
            </a:extLst>
          </p:cNvPr>
          <p:cNvSpPr txBox="1"/>
          <p:nvPr/>
        </p:nvSpPr>
        <p:spPr>
          <a:xfrm>
            <a:off x="8367927" y="3023711"/>
            <a:ext cx="2743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600" dirty="0">
                <a:solidFill>
                  <a:schemeClr val="bg1"/>
                </a:solidFill>
                <a:latin typeface="Aptos" panose="020B0004020202020204" pitchFamily="34" charset="0"/>
              </a:rPr>
              <a:t>Piocher un nom de femme</a:t>
            </a:r>
            <a:endParaRPr lang="fr-CH" sz="11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E449B7A-6BFC-EA60-1DBF-EF173178B140}"/>
              </a:ext>
            </a:extLst>
          </p:cNvPr>
          <p:cNvSpPr txBox="1"/>
          <p:nvPr/>
        </p:nvSpPr>
        <p:spPr>
          <a:xfrm>
            <a:off x="6557052" y="4190086"/>
            <a:ext cx="2562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600" dirty="0">
                <a:solidFill>
                  <a:schemeClr val="bg1"/>
                </a:solidFill>
                <a:latin typeface="Aptos" panose="020B0004020202020204" pitchFamily="34" charset="0"/>
              </a:rPr>
              <a:t>Si le nom != ancien nom</a:t>
            </a:r>
            <a:endParaRPr lang="fr-CH" sz="11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1CEB8554-3903-7490-4952-0AA8FF1704D8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822100" y="3371850"/>
            <a:ext cx="2016252" cy="8182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83BC02B0-0DEC-3366-5E8E-02C63F10D330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7838352" y="3342086"/>
            <a:ext cx="1867702" cy="848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D0108CB-1EAD-60ED-E79D-75E054A1B0BF}"/>
              </a:ext>
            </a:extLst>
          </p:cNvPr>
          <p:cNvCxnSpPr>
            <a:cxnSpLocks/>
          </p:cNvCxnSpPr>
          <p:nvPr/>
        </p:nvCxnSpPr>
        <p:spPr>
          <a:xfrm flipH="1">
            <a:off x="6449354" y="4566830"/>
            <a:ext cx="537234" cy="80981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8B80E510-E8D1-70D2-E33A-78CF6446A424}"/>
              </a:ext>
            </a:extLst>
          </p:cNvPr>
          <p:cNvCxnSpPr>
            <a:cxnSpLocks/>
          </p:cNvCxnSpPr>
          <p:nvPr/>
        </p:nvCxnSpPr>
        <p:spPr>
          <a:xfrm>
            <a:off x="8782014" y="4566830"/>
            <a:ext cx="576148" cy="82296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A700535A-C4D5-6C73-A233-CD55ED342091}"/>
              </a:ext>
            </a:extLst>
          </p:cNvPr>
          <p:cNvSpPr txBox="1"/>
          <p:nvPr/>
        </p:nvSpPr>
        <p:spPr>
          <a:xfrm>
            <a:off x="5734050" y="4566830"/>
            <a:ext cx="1228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Vrai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AF40F11-4685-635C-2764-121114EF2794}"/>
              </a:ext>
            </a:extLst>
          </p:cNvPr>
          <p:cNvSpPr txBox="1"/>
          <p:nvPr/>
        </p:nvSpPr>
        <p:spPr>
          <a:xfrm>
            <a:off x="8866330" y="4561977"/>
            <a:ext cx="1228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Faux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DB9C569-A170-717C-9342-EEF8A8CC9ACD}"/>
              </a:ext>
            </a:extLst>
          </p:cNvPr>
          <p:cNvSpPr txBox="1"/>
          <p:nvPr/>
        </p:nvSpPr>
        <p:spPr>
          <a:xfrm>
            <a:off x="8695094" y="5398618"/>
            <a:ext cx="1413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600" dirty="0">
                <a:solidFill>
                  <a:schemeClr val="bg1"/>
                </a:solidFill>
                <a:latin typeface="Aptos" panose="020B0004020202020204" pitchFamily="34" charset="0"/>
              </a:rPr>
              <a:t>Re-piocher</a:t>
            </a:r>
            <a:endParaRPr lang="fr-CH" sz="11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571F1CD-6D3F-F651-25C5-B62119190B9F}"/>
              </a:ext>
            </a:extLst>
          </p:cNvPr>
          <p:cNvSpPr txBox="1"/>
          <p:nvPr/>
        </p:nvSpPr>
        <p:spPr>
          <a:xfrm>
            <a:off x="5706241" y="5376043"/>
            <a:ext cx="1413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600" dirty="0">
                <a:solidFill>
                  <a:schemeClr val="bg1"/>
                </a:solidFill>
                <a:latin typeface="Aptos" panose="020B0004020202020204" pitchFamily="34" charset="0"/>
              </a:rPr>
              <a:t>Return le nom</a:t>
            </a:r>
            <a:endParaRPr lang="fr-CH" sz="11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0" name="Accolade ouvrante 39">
            <a:extLst>
              <a:ext uri="{FF2B5EF4-FFF2-40B4-BE49-F238E27FC236}">
                <a16:creationId xmlns:a16="http://schemas.microsoft.com/office/drawing/2014/main" id="{1CA3BF4C-7E90-EED0-F010-D07B6B56A529}"/>
              </a:ext>
            </a:extLst>
          </p:cNvPr>
          <p:cNvSpPr/>
          <p:nvPr/>
        </p:nvSpPr>
        <p:spPr>
          <a:xfrm>
            <a:off x="3276275" y="990630"/>
            <a:ext cx="1882774" cy="5272560"/>
          </a:xfrm>
          <a:prstGeom prst="leftBrace">
            <a:avLst>
              <a:gd name="adj1" fmla="val 12886"/>
              <a:gd name="adj2" fmla="val 42774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2224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A8B1DE-CC42-3431-9473-3959691AB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119D97-511A-C329-C71E-22483C117106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E96DB306-8404-933C-32FA-7D01C8CA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2D9C6CA-75E4-CC74-F085-9B8E4DDA734E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36E7D6EE-1F7C-6BED-066B-4C4E7D351B99}"/>
              </a:ext>
            </a:extLst>
          </p:cNvPr>
          <p:cNvGrpSpPr/>
          <p:nvPr/>
        </p:nvGrpSpPr>
        <p:grpSpPr>
          <a:xfrm>
            <a:off x="1551902" y="1814017"/>
            <a:ext cx="1208770" cy="1208772"/>
            <a:chOff x="7419206" y="4468497"/>
            <a:chExt cx="914400" cy="914400"/>
          </a:xfrm>
        </p:grpSpPr>
        <p:pic>
          <p:nvPicPr>
            <p:cNvPr id="28" name="Graphique 27" descr="Flèche en cercle avec un remplissage uni">
              <a:extLst>
                <a:ext uri="{FF2B5EF4-FFF2-40B4-BE49-F238E27FC236}">
                  <a16:creationId xmlns:a16="http://schemas.microsoft.com/office/drawing/2014/main" id="{B3C4B0AF-72C4-37C9-5173-98B43B761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29" name="Graphique 28" descr="Puzzle avec un remplissage uni">
              <a:extLst>
                <a:ext uri="{FF2B5EF4-FFF2-40B4-BE49-F238E27FC236}">
                  <a16:creationId xmlns:a16="http://schemas.microsoft.com/office/drawing/2014/main" id="{17134F50-75B9-2800-4924-171541A25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BC5C8754-7894-B51D-A067-277C46176C6F}"/>
              </a:ext>
            </a:extLst>
          </p:cNvPr>
          <p:cNvSpPr txBox="1"/>
          <p:nvPr/>
        </p:nvSpPr>
        <p:spPr>
          <a:xfrm>
            <a:off x="385803" y="3423746"/>
            <a:ext cx="3540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CreateRandomPortrait(24)</a:t>
            </a:r>
            <a:b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Création de 24 portraits</a:t>
            </a:r>
          </a:p>
        </p:txBody>
      </p:sp>
      <p:sp>
        <p:nvSpPr>
          <p:cNvPr id="44" name="Flèche : bas 43">
            <a:extLst>
              <a:ext uri="{FF2B5EF4-FFF2-40B4-BE49-F238E27FC236}">
                <a16:creationId xmlns:a16="http://schemas.microsoft.com/office/drawing/2014/main" id="{D4A6AA73-5C45-037E-EF58-1C39D76BAE72}"/>
              </a:ext>
            </a:extLst>
          </p:cNvPr>
          <p:cNvSpPr/>
          <p:nvPr/>
        </p:nvSpPr>
        <p:spPr>
          <a:xfrm>
            <a:off x="7362313" y="18008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B4B5087A-2179-5C42-B25B-A8FFC6793AE8}"/>
              </a:ext>
            </a:extLst>
          </p:cNvPr>
          <p:cNvSpPr/>
          <p:nvPr/>
        </p:nvSpPr>
        <p:spPr>
          <a:xfrm>
            <a:off x="7362313" y="3221116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1A03D12E-84F5-578F-7CD5-69BE71A996F9}"/>
              </a:ext>
            </a:extLst>
          </p:cNvPr>
          <p:cNvSpPr/>
          <p:nvPr/>
        </p:nvSpPr>
        <p:spPr>
          <a:xfrm>
            <a:off x="7362313" y="47385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1694E9F-0F4B-5C94-D122-C0A5C2C028A4}"/>
              </a:ext>
            </a:extLst>
          </p:cNvPr>
          <p:cNvSpPr txBox="1"/>
          <p:nvPr/>
        </p:nvSpPr>
        <p:spPr>
          <a:xfrm>
            <a:off x="5612592" y="926062"/>
            <a:ext cx="38633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GetRandomAsset()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18B7F83-4F28-AD00-9FA5-584D3809C774}"/>
              </a:ext>
            </a:extLst>
          </p:cNvPr>
          <p:cNvSpPr txBox="1"/>
          <p:nvPr/>
        </p:nvSpPr>
        <p:spPr>
          <a:xfrm>
            <a:off x="5203279" y="2739393"/>
            <a:ext cx="467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Sélection d’un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nom aléatoire </a:t>
            </a: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dans la liste de noms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du genre choisi</a:t>
            </a: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0E3F574-18E0-2EF8-0391-03ECFB141A3C}"/>
              </a:ext>
            </a:extLst>
          </p:cNvPr>
          <p:cNvSpPr txBox="1"/>
          <p:nvPr/>
        </p:nvSpPr>
        <p:spPr>
          <a:xfrm>
            <a:off x="5207832" y="2468791"/>
            <a:ext cx="467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GetRandomName()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F95CA6F1-36E1-1F94-85ED-FE38F84C03BC}"/>
              </a:ext>
            </a:extLst>
          </p:cNvPr>
          <p:cNvSpPr txBox="1"/>
          <p:nvPr/>
        </p:nvSpPr>
        <p:spPr>
          <a:xfrm>
            <a:off x="6376858" y="3864018"/>
            <a:ext cx="2334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IsSimilarTo()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BC26E20-524D-A16F-3122-5A71F1FA2038}"/>
              </a:ext>
            </a:extLst>
          </p:cNvPr>
          <p:cNvSpPr txBox="1"/>
          <p:nvPr/>
        </p:nvSpPr>
        <p:spPr>
          <a:xfrm>
            <a:off x="6046465" y="5442011"/>
            <a:ext cx="29955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portraits.Add(newPortrait)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Enregistrement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 dans la liste des portraits</a:t>
            </a:r>
          </a:p>
        </p:txBody>
      </p:sp>
      <p:sp>
        <p:nvSpPr>
          <p:cNvPr id="58" name="Accolade ouvrante 57">
            <a:extLst>
              <a:ext uri="{FF2B5EF4-FFF2-40B4-BE49-F238E27FC236}">
                <a16:creationId xmlns:a16="http://schemas.microsoft.com/office/drawing/2014/main" id="{0E51509C-1E53-1B08-D282-897482605EA2}"/>
              </a:ext>
            </a:extLst>
          </p:cNvPr>
          <p:cNvSpPr/>
          <p:nvPr/>
        </p:nvSpPr>
        <p:spPr>
          <a:xfrm rot="5400000">
            <a:off x="2005649" y="1632292"/>
            <a:ext cx="297861" cy="3006039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C63FCCCC-122B-3FD6-4F6C-0B79A07086FB}"/>
              </a:ext>
            </a:extLst>
          </p:cNvPr>
          <p:cNvCxnSpPr>
            <a:stCxn id="41" idx="3"/>
            <a:endCxn id="48" idx="1"/>
          </p:cNvCxnSpPr>
          <p:nvPr/>
        </p:nvCxnSpPr>
        <p:spPr>
          <a:xfrm flipV="1">
            <a:off x="3926771" y="1203061"/>
            <a:ext cx="1685821" cy="24976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24F312BE-232D-4B4A-439B-8A45D91C05BE}"/>
              </a:ext>
            </a:extLst>
          </p:cNvPr>
          <p:cNvSpPr txBox="1"/>
          <p:nvPr/>
        </p:nvSpPr>
        <p:spPr>
          <a:xfrm>
            <a:off x="5612592" y="1195548"/>
            <a:ext cx="3863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Sélection d’une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texture aléatoire 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pour chaque attribut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(Peau, bouche, yeux, genre, etc…)</a:t>
            </a:r>
            <a:endParaRPr lang="fr-CH" sz="12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3917D901-B0B6-6F4C-15FC-907A21F62E0F}"/>
              </a:ext>
            </a:extLst>
          </p:cNvPr>
          <p:cNvSpPr txBox="1"/>
          <p:nvPr/>
        </p:nvSpPr>
        <p:spPr>
          <a:xfrm>
            <a:off x="6394068" y="4103853"/>
            <a:ext cx="2291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Vérification de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ressemblance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1484111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76548C-DB4D-D886-88BC-FA898B56C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BB16BDC-8B62-4283-D69C-8C233656F135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AC346E9-508B-A7E0-7814-EE78D877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FF2B410-5400-4FB5-19C0-BAC830D1CE5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5675B2C-2C4F-5CAF-7DCF-F9AC27F98C1A}"/>
              </a:ext>
            </a:extLst>
          </p:cNvPr>
          <p:cNvSpPr txBox="1"/>
          <p:nvPr/>
        </p:nvSpPr>
        <p:spPr>
          <a:xfrm>
            <a:off x="5240874" y="3504644"/>
            <a:ext cx="6111550" cy="550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  <a:spcAft>
                <a:spcPts val="1800"/>
              </a:spcAft>
            </a:pP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145F2F-3F8B-44FD-1AE7-3F878A32A285}"/>
              </a:ext>
            </a:extLst>
          </p:cNvPr>
          <p:cNvSpPr txBox="1"/>
          <p:nvPr/>
        </p:nvSpPr>
        <p:spPr>
          <a:xfrm>
            <a:off x="768351" y="3028890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IsSimilarTo()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4" name="Image 3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4D568614-D71F-4EBE-B39C-7F57762322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99" y="1367455"/>
            <a:ext cx="6371847" cy="44999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Accolade ouvrante 4">
            <a:extLst>
              <a:ext uri="{FF2B5EF4-FFF2-40B4-BE49-F238E27FC236}">
                <a16:creationId xmlns:a16="http://schemas.microsoft.com/office/drawing/2014/main" id="{8AA54CB0-4274-08DE-0713-F5399EE61411}"/>
              </a:ext>
            </a:extLst>
          </p:cNvPr>
          <p:cNvSpPr/>
          <p:nvPr/>
        </p:nvSpPr>
        <p:spPr>
          <a:xfrm>
            <a:off x="3276275" y="962054"/>
            <a:ext cx="1882774" cy="5272560"/>
          </a:xfrm>
          <a:prstGeom prst="leftBrace">
            <a:avLst>
              <a:gd name="adj1" fmla="val 12886"/>
              <a:gd name="adj2" fmla="val 42955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50982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B98122-629C-C095-9912-2DE03072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8A667C-E0D4-1C31-F0B9-CABBC4997C62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631EA08-CB95-D1DA-C84F-B0A703333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325C65E-63B3-9AA6-CB6F-C5262A3477B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16BD66C-B19C-0DD9-EA00-758817EBC51A}"/>
              </a:ext>
            </a:extLst>
          </p:cNvPr>
          <p:cNvGrpSpPr/>
          <p:nvPr/>
        </p:nvGrpSpPr>
        <p:grpSpPr>
          <a:xfrm>
            <a:off x="1551902" y="1814017"/>
            <a:ext cx="1208770" cy="1208772"/>
            <a:chOff x="7419206" y="4468497"/>
            <a:chExt cx="914400" cy="914400"/>
          </a:xfrm>
        </p:grpSpPr>
        <p:pic>
          <p:nvPicPr>
            <p:cNvPr id="28" name="Graphique 27" descr="Flèche en cercle avec un remplissage uni">
              <a:extLst>
                <a:ext uri="{FF2B5EF4-FFF2-40B4-BE49-F238E27FC236}">
                  <a16:creationId xmlns:a16="http://schemas.microsoft.com/office/drawing/2014/main" id="{57A4BC44-FE69-63E2-6A6A-A3C82BDA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29" name="Graphique 28" descr="Puzzle avec un remplissage uni">
              <a:extLst>
                <a:ext uri="{FF2B5EF4-FFF2-40B4-BE49-F238E27FC236}">
                  <a16:creationId xmlns:a16="http://schemas.microsoft.com/office/drawing/2014/main" id="{2529AFAA-091C-903A-6C17-ED87D5F38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7E7C366E-4707-89DA-8007-D1CE2115CB52}"/>
              </a:ext>
            </a:extLst>
          </p:cNvPr>
          <p:cNvSpPr txBox="1"/>
          <p:nvPr/>
        </p:nvSpPr>
        <p:spPr>
          <a:xfrm>
            <a:off x="385803" y="3423746"/>
            <a:ext cx="3540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CreateRandomPortrait(24)</a:t>
            </a:r>
            <a:b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Création de 24 portraits</a:t>
            </a:r>
          </a:p>
        </p:txBody>
      </p:sp>
      <p:sp>
        <p:nvSpPr>
          <p:cNvPr id="44" name="Flèche : bas 43">
            <a:extLst>
              <a:ext uri="{FF2B5EF4-FFF2-40B4-BE49-F238E27FC236}">
                <a16:creationId xmlns:a16="http://schemas.microsoft.com/office/drawing/2014/main" id="{7EFAC92C-2C73-55E8-61B1-F0033450EB49}"/>
              </a:ext>
            </a:extLst>
          </p:cNvPr>
          <p:cNvSpPr/>
          <p:nvPr/>
        </p:nvSpPr>
        <p:spPr>
          <a:xfrm>
            <a:off x="7362313" y="18008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A8A595D8-972E-C21B-BFEE-18606A134C99}"/>
              </a:ext>
            </a:extLst>
          </p:cNvPr>
          <p:cNvSpPr/>
          <p:nvPr/>
        </p:nvSpPr>
        <p:spPr>
          <a:xfrm>
            <a:off x="7362313" y="3221116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B7A1CE28-0FA8-8A59-D500-15C7F1774931}"/>
              </a:ext>
            </a:extLst>
          </p:cNvPr>
          <p:cNvSpPr/>
          <p:nvPr/>
        </p:nvSpPr>
        <p:spPr>
          <a:xfrm>
            <a:off x="7362313" y="47385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F062FD69-718A-CAAA-EDFE-80DBE49E2764}"/>
              </a:ext>
            </a:extLst>
          </p:cNvPr>
          <p:cNvSpPr txBox="1"/>
          <p:nvPr/>
        </p:nvSpPr>
        <p:spPr>
          <a:xfrm>
            <a:off x="5612592" y="926062"/>
            <a:ext cx="38633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GetRandomAsset()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2287E66-9C59-E2E5-F752-B71CE1C7BCB3}"/>
              </a:ext>
            </a:extLst>
          </p:cNvPr>
          <p:cNvSpPr txBox="1"/>
          <p:nvPr/>
        </p:nvSpPr>
        <p:spPr>
          <a:xfrm>
            <a:off x="5203279" y="2739393"/>
            <a:ext cx="467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Sélection d’un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nom aléatoire </a:t>
            </a: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dans la liste de noms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du genre choisi</a:t>
            </a: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BD9542D-FCC1-955F-0B8F-665F79569F92}"/>
              </a:ext>
            </a:extLst>
          </p:cNvPr>
          <p:cNvSpPr txBox="1"/>
          <p:nvPr/>
        </p:nvSpPr>
        <p:spPr>
          <a:xfrm>
            <a:off x="5207832" y="2468791"/>
            <a:ext cx="467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GetRandomName()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ED7F070-0EF9-7094-F34A-5E76DD97163D}"/>
              </a:ext>
            </a:extLst>
          </p:cNvPr>
          <p:cNvSpPr txBox="1"/>
          <p:nvPr/>
        </p:nvSpPr>
        <p:spPr>
          <a:xfrm>
            <a:off x="6376858" y="3864018"/>
            <a:ext cx="2334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IsSimilarTo()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CFE1AEE-0D26-5715-F267-2456D29EC965}"/>
              </a:ext>
            </a:extLst>
          </p:cNvPr>
          <p:cNvSpPr txBox="1"/>
          <p:nvPr/>
        </p:nvSpPr>
        <p:spPr>
          <a:xfrm>
            <a:off x="6046465" y="5442011"/>
            <a:ext cx="29955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portraits.Add(newPortrait)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Enregistrement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 dans la liste des portraits</a:t>
            </a:r>
          </a:p>
        </p:txBody>
      </p:sp>
      <p:sp>
        <p:nvSpPr>
          <p:cNvPr id="58" name="Accolade ouvrante 57">
            <a:extLst>
              <a:ext uri="{FF2B5EF4-FFF2-40B4-BE49-F238E27FC236}">
                <a16:creationId xmlns:a16="http://schemas.microsoft.com/office/drawing/2014/main" id="{79EF493E-B27E-4D95-2871-9B8167D03DC3}"/>
              </a:ext>
            </a:extLst>
          </p:cNvPr>
          <p:cNvSpPr/>
          <p:nvPr/>
        </p:nvSpPr>
        <p:spPr>
          <a:xfrm rot="5400000">
            <a:off x="2005649" y="1632292"/>
            <a:ext cx="297861" cy="3006039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1C02D2EE-3488-D2B5-F397-D5E5FFF1EB38}"/>
              </a:ext>
            </a:extLst>
          </p:cNvPr>
          <p:cNvCxnSpPr>
            <a:stCxn id="41" idx="3"/>
            <a:endCxn id="48" idx="1"/>
          </p:cNvCxnSpPr>
          <p:nvPr/>
        </p:nvCxnSpPr>
        <p:spPr>
          <a:xfrm flipV="1">
            <a:off x="3926771" y="1203061"/>
            <a:ext cx="1685821" cy="24976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7DEED7C3-A95E-2DA6-8B54-4C324DD9BF58}"/>
              </a:ext>
            </a:extLst>
          </p:cNvPr>
          <p:cNvSpPr txBox="1"/>
          <p:nvPr/>
        </p:nvSpPr>
        <p:spPr>
          <a:xfrm>
            <a:off x="5612592" y="1195548"/>
            <a:ext cx="3863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Sélection d’une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texture aléatoire 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pour chaque attribut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(Peau, bouche, yeux, genre, etc…)</a:t>
            </a:r>
            <a:endParaRPr lang="fr-CH" sz="12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6C89DC5-26E3-9330-825D-58541677D155}"/>
              </a:ext>
            </a:extLst>
          </p:cNvPr>
          <p:cNvSpPr txBox="1"/>
          <p:nvPr/>
        </p:nvSpPr>
        <p:spPr>
          <a:xfrm>
            <a:off x="6394068" y="4103853"/>
            <a:ext cx="2291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Vérification de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ressemblance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248167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DF516D-58B9-3169-4E30-0B3562018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5923EA2-CA84-604A-26A9-9CD889FBB54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DD037BE9-ED4E-F642-2383-7A81B942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885216A-FD78-0294-4BE4-8274D2AEDFD5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739D033-4599-4FAD-C064-24A579BFFF4C}"/>
              </a:ext>
            </a:extLst>
          </p:cNvPr>
          <p:cNvSpPr txBox="1"/>
          <p:nvPr/>
        </p:nvSpPr>
        <p:spPr>
          <a:xfrm>
            <a:off x="862028" y="1797727"/>
            <a:ext cx="506893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fr-CH" sz="2800" dirty="0">
                <a:solidFill>
                  <a:srgbClr val="FFCB0D"/>
                </a:solidFill>
                <a:latin typeface="Aptos" panose="020B0004020202020204" pitchFamily="34" charset="0"/>
              </a:rPr>
              <a:t>portraits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  <a:r>
              <a:rPr lang="fr-CH" sz="2800" dirty="0">
                <a:solidFill>
                  <a:srgbClr val="EA7600"/>
                </a:solidFill>
                <a:latin typeface="Aptos" panose="020B0004020202020204" pitchFamily="34" charset="0"/>
              </a:rPr>
              <a:t>Add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(</a:t>
            </a:r>
            <a:r>
              <a:rPr lang="fr-CH" sz="2800" dirty="0">
                <a:solidFill>
                  <a:srgbClr val="1CEA00"/>
                </a:solidFill>
                <a:latin typeface="Aptos" panose="020B0004020202020204" pitchFamily="34" charset="0"/>
              </a:rPr>
              <a:t>newPortrait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Enregistrement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 dans la liste des portraits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0A710A-7B65-6E17-49DE-6DD2DB4ADB87}"/>
              </a:ext>
            </a:extLst>
          </p:cNvPr>
          <p:cNvSpPr txBox="1"/>
          <p:nvPr/>
        </p:nvSpPr>
        <p:spPr>
          <a:xfrm>
            <a:off x="5348497" y="1874670"/>
            <a:ext cx="1495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</a:rPr>
              <a:t>X 24</a:t>
            </a:r>
            <a:endParaRPr lang="fr-CH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9A480B-1C66-07EE-4859-A3A7FC7D18EC}"/>
              </a:ext>
            </a:extLst>
          </p:cNvPr>
          <p:cNvSpPr txBox="1"/>
          <p:nvPr/>
        </p:nvSpPr>
        <p:spPr>
          <a:xfrm>
            <a:off x="862028" y="3405043"/>
            <a:ext cx="104679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fr-CH" sz="2800" dirty="0">
                <a:solidFill>
                  <a:srgbClr val="FFCB0D"/>
                </a:solidFill>
                <a:latin typeface="Aptos" panose="020B0004020202020204" pitchFamily="34" charset="0"/>
              </a:rPr>
              <a:t>duplicates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 = </a:t>
            </a:r>
            <a:r>
              <a:rPr lang="fr-CH" sz="2800" dirty="0">
                <a:solidFill>
                  <a:srgbClr val="FFCB0D"/>
                </a:solidFill>
                <a:latin typeface="Aptos" panose="020B0004020202020204" pitchFamily="34" charset="0"/>
              </a:rPr>
              <a:t>portraits</a:t>
            </a:r>
            <a:r>
              <a:rPr lang="fr-CH" sz="2800" dirty="0">
                <a:solidFill>
                  <a:srgbClr val="FFFF00"/>
                </a:solidFill>
                <a:latin typeface="Aptos" panose="020B0004020202020204" pitchFamily="34" charset="0"/>
              </a:rPr>
              <a:t>.</a:t>
            </a:r>
            <a:r>
              <a:rPr lang="fr-CH" sz="2800" dirty="0">
                <a:solidFill>
                  <a:srgbClr val="EA7600"/>
                </a:solidFill>
                <a:latin typeface="Aptos" panose="020B0004020202020204" pitchFamily="34" charset="0"/>
              </a:rPr>
              <a:t>Select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(</a:t>
            </a:r>
            <a:r>
              <a:rPr lang="fr-CH" sz="2800" dirty="0">
                <a:solidFill>
                  <a:srgbClr val="1CEA00"/>
                </a:solidFill>
                <a:latin typeface="Aptos" panose="020B0004020202020204" pitchFamily="34" charset="0"/>
              </a:rPr>
              <a:t>p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 =&gt; </a:t>
            </a:r>
            <a:r>
              <a:rPr lang="fr-CH" sz="2800" dirty="0">
                <a:solidFill>
                  <a:srgbClr val="1CEA00"/>
                </a:solidFill>
                <a:latin typeface="Aptos" panose="020B0004020202020204" pitchFamily="34" charset="0"/>
              </a:rPr>
              <a:t>p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  <a:r>
              <a:rPr lang="fr-CH" sz="2800" dirty="0">
                <a:solidFill>
                  <a:srgbClr val="EA7600"/>
                </a:solidFill>
                <a:latin typeface="Aptos" panose="020B0004020202020204" pitchFamily="34" charset="0"/>
              </a:rPr>
              <a:t>Clone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()).</a:t>
            </a:r>
            <a:r>
              <a:rPr lang="fr-CH" sz="2800" dirty="0">
                <a:solidFill>
                  <a:srgbClr val="EA7600"/>
                </a:solidFill>
                <a:latin typeface="Aptos" panose="020B0004020202020204" pitchFamily="34" charset="0"/>
              </a:rPr>
              <a:t>ToList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();</a:t>
            </a:r>
            <a:b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2800" dirty="0">
                <a:solidFill>
                  <a:srgbClr val="FFCB0D"/>
                </a:solidFill>
                <a:latin typeface="Aptos" panose="020B0004020202020204" pitchFamily="34" charset="0"/>
              </a:rPr>
              <a:t>portraits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  <a:r>
              <a:rPr lang="fr-CH" sz="2800" dirty="0">
                <a:solidFill>
                  <a:srgbClr val="EA7600"/>
                </a:solidFill>
                <a:latin typeface="Aptos" panose="020B0004020202020204" pitchFamily="34" charset="0"/>
              </a:rPr>
              <a:t>AddRange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(</a:t>
            </a:r>
            <a:r>
              <a:rPr lang="fr-CH" sz="2800" dirty="0">
                <a:solidFill>
                  <a:srgbClr val="00E4EA"/>
                </a:solidFill>
                <a:latin typeface="Aptos" panose="020B0004020202020204" pitchFamily="34" charset="0"/>
              </a:rPr>
              <a:t>duplicates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);</a:t>
            </a:r>
            <a:b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b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Clonage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 de la liste des portraits</a:t>
            </a:r>
          </a:p>
          <a:p>
            <a:pPr>
              <a:spcAft>
                <a:spcPts val="1800"/>
              </a:spcAft>
            </a:pPr>
            <a:endParaRPr lang="fr-CH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>
              <a:spcAft>
                <a:spcPts val="1800"/>
              </a:spcAft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Total des portraits : 48</a:t>
            </a:r>
          </a:p>
        </p:txBody>
      </p:sp>
    </p:spTree>
    <p:extLst>
      <p:ext uri="{BB962C8B-B14F-4D97-AF65-F5344CB8AC3E}">
        <p14:creationId xmlns:p14="http://schemas.microsoft.com/office/powerpoint/2010/main" val="3095388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79AEF-4158-47ED-9B55-6254AC942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40DB25D-D5A9-26F1-5662-F46DCD90B04D}"/>
              </a:ext>
            </a:extLst>
          </p:cNvPr>
          <p:cNvSpPr/>
          <p:nvPr/>
        </p:nvSpPr>
        <p:spPr>
          <a:xfrm>
            <a:off x="7285491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D640F7-8588-1BC2-5E2D-A50566D4FE44}"/>
              </a:ext>
            </a:extLst>
          </p:cNvPr>
          <p:cNvSpPr/>
          <p:nvPr/>
        </p:nvSpPr>
        <p:spPr>
          <a:xfrm>
            <a:off x="662893" y="3044381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665C18-A978-15C1-A2F1-102AF84BFFD8}"/>
              </a:ext>
            </a:extLst>
          </p:cNvPr>
          <p:cNvSpPr/>
          <p:nvPr/>
        </p:nvSpPr>
        <p:spPr>
          <a:xfrm>
            <a:off x="2870424" y="3044380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6BC6EE-F199-E68A-6AAC-8485967F6936}"/>
              </a:ext>
            </a:extLst>
          </p:cNvPr>
          <p:cNvSpPr/>
          <p:nvPr/>
        </p:nvSpPr>
        <p:spPr>
          <a:xfrm>
            <a:off x="5077957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7699B8-6FC9-B988-9204-19991AACD878}"/>
              </a:ext>
            </a:extLst>
          </p:cNvPr>
          <p:cNvSpPr/>
          <p:nvPr/>
        </p:nvSpPr>
        <p:spPr>
          <a:xfrm>
            <a:off x="9493025" y="3044380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745E16B5-C948-2CC5-F314-133AD400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409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4B8E09-544B-E0EA-C2AF-DD1DF4E1D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8F7F36-9839-B1FB-8DD7-148A7F9598BC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Livrable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F556F5B9-3571-85F4-87C5-C2CAA532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411E440-DDA9-C8BC-E678-D087A7BF9003}"/>
              </a:ext>
            </a:extLst>
          </p:cNvPr>
          <p:cNvSpPr txBox="1"/>
          <p:nvPr/>
        </p:nvSpPr>
        <p:spPr>
          <a:xfrm>
            <a:off x="4635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Interfaces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FD55B31-7887-A535-0FAD-C4E5DDCE55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41"/>
          <a:stretch>
            <a:fillRect/>
          </a:stretch>
        </p:blipFill>
        <p:spPr>
          <a:xfrm>
            <a:off x="1520428" y="3907631"/>
            <a:ext cx="4452144" cy="23781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5D8D8EF-60B5-2B04-698C-64E7E2C32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894" y="3906139"/>
            <a:ext cx="4452144" cy="237967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9A6C27-45BE-B0C7-C583-6F0D2CD806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"/>
          <a:stretch>
            <a:fillRect/>
          </a:stretch>
        </p:blipFill>
        <p:spPr>
          <a:xfrm>
            <a:off x="6515894" y="940411"/>
            <a:ext cx="4452144" cy="237967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5DB4964-1B1F-2C44-2CF5-EDDAA652AE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"/>
          <a:stretch>
            <a:fillRect/>
          </a:stretch>
        </p:blipFill>
        <p:spPr>
          <a:xfrm>
            <a:off x="1520427" y="940410"/>
            <a:ext cx="4454937" cy="23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82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2CB1E-B82F-8365-3BBC-1FDD3F0A7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804E93-0EB3-0234-102A-BEC40FAD8BAA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Livrable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8B374E96-2739-220B-996A-F460025D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536670D-0B1C-4576-88E2-A828D77D256C}"/>
              </a:ext>
            </a:extLst>
          </p:cNvPr>
          <p:cNvSpPr txBox="1"/>
          <p:nvPr/>
        </p:nvSpPr>
        <p:spPr>
          <a:xfrm>
            <a:off x="4635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Démonstration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Modèle 3D 29">
                <a:extLst>
                  <a:ext uri="{FF2B5EF4-FFF2-40B4-BE49-F238E27FC236}">
                    <a16:creationId xmlns:a16="http://schemas.microsoft.com/office/drawing/2014/main" id="{16B32BFB-BEEB-CE19-743B-451A6BACC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0687315"/>
                  </p:ext>
                </p:extLst>
              </p:nvPr>
            </p:nvGraphicFramePr>
            <p:xfrm>
              <a:off x="4983667" y="2466328"/>
              <a:ext cx="2072263" cy="18575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72263" cy="1857573"/>
                    </a:xfrm>
                    <a:prstGeom prst="rect">
                      <a:avLst/>
                    </a:prstGeom>
                  </am3d:spPr>
                  <am3d:camera>
                    <am3d:pos x="0" y="0" z="648027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64876" d="1000000"/>
                    <am3d:preTrans dx="-15413525" dy="-10308148" dz="-325899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262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Modèle 3D 29">
                <a:extLst>
                  <a:ext uri="{FF2B5EF4-FFF2-40B4-BE49-F238E27FC236}">
                    <a16:creationId xmlns:a16="http://schemas.microsoft.com/office/drawing/2014/main" id="{16B32BFB-BEEB-CE19-743B-451A6BACC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3667" y="2466328"/>
                <a:ext cx="2072263" cy="1857573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ZoneTexte 30">
            <a:extLst>
              <a:ext uri="{FF2B5EF4-FFF2-40B4-BE49-F238E27FC236}">
                <a16:creationId xmlns:a16="http://schemas.microsoft.com/office/drawing/2014/main" id="{E74195C5-8EF2-C75C-4C25-F40146CF2617}"/>
              </a:ext>
            </a:extLst>
          </p:cNvPr>
          <p:cNvSpPr txBox="1"/>
          <p:nvPr/>
        </p:nvSpPr>
        <p:spPr>
          <a:xfrm>
            <a:off x="1584326" y="4323902"/>
            <a:ext cx="250291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M. Del Torchio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B8A6225-3C7A-70D1-4692-A69C02DF3DE9}"/>
              </a:ext>
            </a:extLst>
          </p:cNvPr>
          <p:cNvSpPr txBox="1"/>
          <p:nvPr/>
        </p:nvSpPr>
        <p:spPr>
          <a:xfrm>
            <a:off x="8351852" y="4323902"/>
            <a:ext cx="236232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M. Jeanmaire</a:t>
            </a:r>
          </a:p>
        </p:txBody>
      </p:sp>
      <p:pic>
        <p:nvPicPr>
          <p:cNvPr id="11" name="Image 10" descr="Une image contenant clipart, illustration, dessin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D0FA484-12DC-BB26-8005-9A8B006F7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607" y="2120681"/>
            <a:ext cx="2142818" cy="2142818"/>
          </a:xfrm>
          <a:prstGeom prst="rect">
            <a:avLst/>
          </a:prstGeom>
        </p:spPr>
      </p:pic>
      <p:pic>
        <p:nvPicPr>
          <p:cNvPr id="14" name="Image 13" descr="Une image contenant dessin, clipart, illustration, art&#10;&#10;Le contenu généré par l’IA peut être incorrect.">
            <a:extLst>
              <a:ext uri="{FF2B5EF4-FFF2-40B4-BE49-F238E27FC236}">
                <a16:creationId xmlns:a16="http://schemas.microsoft.com/office/drawing/2014/main" id="{2DBDA22A-1A94-5275-79FB-53F8F14D1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692" y="2120682"/>
            <a:ext cx="2142817" cy="21428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>
                <a:extLst>
                  <a:ext uri="{FF2B5EF4-FFF2-40B4-BE49-F238E27FC236}">
                    <a16:creationId xmlns:a16="http://schemas.microsoft.com/office/drawing/2014/main" id="{CC71B4DB-AC78-3EEB-C34B-4333EC7936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7629031"/>
                  </p:ext>
                </p:extLst>
              </p:nvPr>
            </p:nvGraphicFramePr>
            <p:xfrm>
              <a:off x="4983667" y="191981"/>
              <a:ext cx="2241550" cy="98757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241550" cy="987577"/>
                    </a:xfrm>
                    <a:prstGeom prst="rect">
                      <a:avLst/>
                    </a:prstGeom>
                  </am3d:spPr>
                  <am3d:camera>
                    <am3d:pos x="0" y="0" z="521033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4" d="1000000"/>
                    <am3d:preTrans dx="1" dy="3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5190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>
                <a:extLst>
                  <a:ext uri="{FF2B5EF4-FFF2-40B4-BE49-F238E27FC236}">
                    <a16:creationId xmlns:a16="http://schemas.microsoft.com/office/drawing/2014/main" id="{CC71B4DB-AC78-3EEB-C34B-4333EC7936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83667" y="191981"/>
                <a:ext cx="2241550" cy="9875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85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476EB-11C8-FF28-E622-D05E313DF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744912-E92B-8F42-8CA0-47A6535F3B59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Livrable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11AFE00C-ECDD-9463-FC28-06F715D50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4A2017-EDF0-7463-1B75-C98F02B37AED}"/>
              </a:ext>
            </a:extLst>
          </p:cNvPr>
          <p:cNvSpPr txBox="1"/>
          <p:nvPr/>
        </p:nvSpPr>
        <p:spPr>
          <a:xfrm>
            <a:off x="4635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Résultat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B13156E-D9D8-5BA9-1670-36112A2CA7FE}"/>
              </a:ext>
            </a:extLst>
          </p:cNvPr>
          <p:cNvSpPr txBox="1"/>
          <p:nvPr/>
        </p:nvSpPr>
        <p:spPr>
          <a:xfrm>
            <a:off x="1026974" y="158555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Objectifs finaux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E8585E-BB58-3E69-BE26-A84DF970D48F}"/>
              </a:ext>
            </a:extLst>
          </p:cNvPr>
          <p:cNvSpPr txBox="1"/>
          <p:nvPr/>
        </p:nvSpPr>
        <p:spPr>
          <a:xfrm>
            <a:off x="1026974" y="2047220"/>
            <a:ext cx="6572342" cy="3363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Relancer une partie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Générer des portraits sans sosies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Positions différentes à chaque partie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Interface responsive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UX/UI dynamique et instinctive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Jeu ludique</a:t>
            </a:r>
          </a:p>
        </p:txBody>
      </p:sp>
      <p:pic>
        <p:nvPicPr>
          <p:cNvPr id="8" name="Graphique 7" descr="Coche avec un remplissage uni">
            <a:extLst>
              <a:ext uri="{FF2B5EF4-FFF2-40B4-BE49-F238E27FC236}">
                <a16:creationId xmlns:a16="http://schemas.microsoft.com/office/drawing/2014/main" id="{D80066A2-3D92-17A7-749E-0241104E4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3145" y="2108775"/>
            <a:ext cx="571373" cy="571373"/>
          </a:xfrm>
          <a:prstGeom prst="rect">
            <a:avLst/>
          </a:prstGeom>
        </p:spPr>
      </p:pic>
      <p:pic>
        <p:nvPicPr>
          <p:cNvPr id="9" name="Graphique 8" descr="Coche avec un remplissage uni">
            <a:extLst>
              <a:ext uri="{FF2B5EF4-FFF2-40B4-BE49-F238E27FC236}">
                <a16:creationId xmlns:a16="http://schemas.microsoft.com/office/drawing/2014/main" id="{AF7AC4C0-279C-C158-AFA6-506A1F4F0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680148"/>
            <a:ext cx="571373" cy="571373"/>
          </a:xfrm>
          <a:prstGeom prst="rect">
            <a:avLst/>
          </a:prstGeom>
        </p:spPr>
      </p:pic>
      <p:pic>
        <p:nvPicPr>
          <p:cNvPr id="10" name="Graphique 9" descr="Coche avec un remplissage uni">
            <a:extLst>
              <a:ext uri="{FF2B5EF4-FFF2-40B4-BE49-F238E27FC236}">
                <a16:creationId xmlns:a16="http://schemas.microsoft.com/office/drawing/2014/main" id="{2E333FCB-6F9C-A3D4-39E2-D0A6532BE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1971" y="3251521"/>
            <a:ext cx="571373" cy="571373"/>
          </a:xfrm>
          <a:prstGeom prst="rect">
            <a:avLst/>
          </a:prstGeom>
        </p:spPr>
      </p:pic>
      <p:pic>
        <p:nvPicPr>
          <p:cNvPr id="13" name="Graphique 12" descr="Coche avec un remplissage uni">
            <a:extLst>
              <a:ext uri="{FF2B5EF4-FFF2-40B4-BE49-F238E27FC236}">
                <a16:creationId xmlns:a16="http://schemas.microsoft.com/office/drawing/2014/main" id="{50542E70-1C7D-EE37-210B-74D021C8E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1327" y="4870644"/>
            <a:ext cx="571373" cy="571373"/>
          </a:xfrm>
          <a:prstGeom prst="rect">
            <a:avLst/>
          </a:prstGeom>
        </p:spPr>
      </p:pic>
      <p:pic>
        <p:nvPicPr>
          <p:cNvPr id="15" name="Graphique 14" descr="Coche avec un remplissage uni">
            <a:extLst>
              <a:ext uri="{FF2B5EF4-FFF2-40B4-BE49-F238E27FC236}">
                <a16:creationId xmlns:a16="http://schemas.microsoft.com/office/drawing/2014/main" id="{ABEA8989-3A96-2EA5-3968-5915B89E13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2835" y="3759516"/>
            <a:ext cx="571373" cy="571373"/>
          </a:xfrm>
          <a:prstGeom prst="rect">
            <a:avLst/>
          </a:prstGeom>
        </p:spPr>
      </p:pic>
      <p:pic>
        <p:nvPicPr>
          <p:cNvPr id="16" name="Graphique 15" descr="Coche avec un remplissage uni">
            <a:extLst>
              <a:ext uri="{FF2B5EF4-FFF2-40B4-BE49-F238E27FC236}">
                <a16:creationId xmlns:a16="http://schemas.microsoft.com/office/drawing/2014/main" id="{F88E1BA5-59B4-E87C-2641-63291C9F0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488" y="4299271"/>
            <a:ext cx="571373" cy="5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3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4BEDCF-12FD-47A5-8B2A-746513973EDB}"/>
              </a:ext>
            </a:extLst>
          </p:cNvPr>
          <p:cNvSpPr/>
          <p:nvPr/>
        </p:nvSpPr>
        <p:spPr>
          <a:xfrm>
            <a:off x="662893" y="4082606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D0B95D-AF9E-44F5-B70A-FD66EF99283E}"/>
              </a:ext>
            </a:extLst>
          </p:cNvPr>
          <p:cNvSpPr/>
          <p:nvPr/>
        </p:nvSpPr>
        <p:spPr>
          <a:xfrm>
            <a:off x="2870424" y="4082605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F045D-3E65-4114-9468-EF792F98E23B}"/>
              </a:ext>
            </a:extLst>
          </p:cNvPr>
          <p:cNvSpPr/>
          <p:nvPr/>
        </p:nvSpPr>
        <p:spPr>
          <a:xfrm>
            <a:off x="5077957" y="4082605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6B9CCD-08FE-440C-8D70-E934B4D4246D}"/>
              </a:ext>
            </a:extLst>
          </p:cNvPr>
          <p:cNvSpPr/>
          <p:nvPr/>
        </p:nvSpPr>
        <p:spPr>
          <a:xfrm>
            <a:off x="7285491" y="4082605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B9F5BC-E618-4A4E-A9FE-94BBBA1E1D25}"/>
              </a:ext>
            </a:extLst>
          </p:cNvPr>
          <p:cNvSpPr/>
          <p:nvPr/>
        </p:nvSpPr>
        <p:spPr>
          <a:xfrm>
            <a:off x="4697890" y="2619375"/>
            <a:ext cx="2796220" cy="1318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8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97B12F0-32D6-7EE8-18EA-9ADC47E0AEB0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41882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45A4B8-4C9C-93B1-1703-6E6CADAF4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D9BF15A-61B3-E845-411F-6C31F8848D7A}"/>
              </a:ext>
            </a:extLst>
          </p:cNvPr>
          <p:cNvSpPr/>
          <p:nvPr/>
        </p:nvSpPr>
        <p:spPr>
          <a:xfrm>
            <a:off x="7285491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A844E1-38D1-74DF-29B9-70980A7CEB0C}"/>
              </a:ext>
            </a:extLst>
          </p:cNvPr>
          <p:cNvSpPr/>
          <p:nvPr/>
        </p:nvSpPr>
        <p:spPr>
          <a:xfrm>
            <a:off x="662893" y="3044381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98D4C9-E8BC-11CA-5F42-821604553AB7}"/>
              </a:ext>
            </a:extLst>
          </p:cNvPr>
          <p:cNvSpPr/>
          <p:nvPr/>
        </p:nvSpPr>
        <p:spPr>
          <a:xfrm>
            <a:off x="2870424" y="3044380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8D0C8F-1C49-3FD9-FCDA-B16C026BED25}"/>
              </a:ext>
            </a:extLst>
          </p:cNvPr>
          <p:cNvSpPr/>
          <p:nvPr/>
        </p:nvSpPr>
        <p:spPr>
          <a:xfrm>
            <a:off x="5077957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3FA7FF-B6F8-AC91-7C64-2D25B716A521}"/>
              </a:ext>
            </a:extLst>
          </p:cNvPr>
          <p:cNvSpPr/>
          <p:nvPr/>
        </p:nvSpPr>
        <p:spPr>
          <a:xfrm>
            <a:off x="9493025" y="3044380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2947FC35-F950-5B12-D7B0-E3A0EB48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453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B2966F-83BF-C3C2-5831-3A563E1C6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B3DF52-4619-E818-CCB7-2FB6ED217699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FEC59503-73A7-611D-4B4A-153B24EB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B501BA5-CC5F-4597-CAEB-34F7332B9C8B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Problèmes rencontrés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4454AC-B7EC-E017-EB4D-A5438A6E9E19}"/>
              </a:ext>
            </a:extLst>
          </p:cNvPr>
          <p:cNvSpPr txBox="1"/>
          <p:nvPr/>
        </p:nvSpPr>
        <p:spPr>
          <a:xfrm>
            <a:off x="695324" y="1076295"/>
            <a:ext cx="10944225" cy="4549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300000"/>
              </a:lnSpc>
              <a:buAutoNum type="arabicPeriod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«48 portraits différents» faux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, 24 portraits différents dupliqués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Tentative de récupérer les 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SVG de «Avatars-generator»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Nouveaux dossier/fichiers &gt; «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Toujours copier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»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 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pour apparaître dans le Debug/Release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Bug d’affichage, textures clandestines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Système de rareté incohérent lorsqu’une rareté n’était pas présente</a:t>
            </a:r>
          </a:p>
        </p:txBody>
      </p:sp>
    </p:spTree>
    <p:extLst>
      <p:ext uri="{BB962C8B-B14F-4D97-AF65-F5344CB8AC3E}">
        <p14:creationId xmlns:p14="http://schemas.microsoft.com/office/powerpoint/2010/main" val="69829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608CC-4CE4-E1B1-289D-B774221C3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43C1B5-6CCB-41DF-06EE-00AD417D4508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13F84B84-62B0-0378-49CA-A82284AD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FC36B20-986D-29DD-3FBC-AF486AE9E1F1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Futur de l’application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DC3549B-8732-FE90-FCB6-530CD6122C10}"/>
              </a:ext>
            </a:extLst>
          </p:cNvPr>
          <p:cNvSpPr txBox="1"/>
          <p:nvPr/>
        </p:nvSpPr>
        <p:spPr>
          <a:xfrm>
            <a:off x="4842038" y="1214438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Mode multijoueur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E6001EF-5B45-55F6-74E5-835908F1EA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586" y="1724113"/>
            <a:ext cx="7098828" cy="37966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140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2DE225-4F40-2322-C549-7CD402379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AC8F190-ED09-DEC9-3CA3-E1EF45446A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575" y="1719808"/>
            <a:ext cx="7106839" cy="38009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D04005-1767-764B-C338-8F89E13417FC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A24B4D66-13D1-42CA-8244-07FCB2C3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7C3AC05-8B0D-F2D6-EF54-C2915A18E759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Futur de l’application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697B30B-B41C-E915-CD91-25AEFCD0516F}"/>
              </a:ext>
            </a:extLst>
          </p:cNvPr>
          <p:cNvSpPr txBox="1"/>
          <p:nvPr/>
        </p:nvSpPr>
        <p:spPr>
          <a:xfrm>
            <a:off x="4842038" y="1214438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Créateur de portrait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99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2DED2D-FD00-16C2-8A45-70B504D58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76A7D31-FC16-5FC8-6DA7-10228F4158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575" y="1716832"/>
            <a:ext cx="7106839" cy="38039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317E03-A052-5CF1-0060-85A566A1F3FD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25FB540-14D0-7863-B0C7-D00E3D41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F2B6830-3456-F41D-C0A3-ACDDBE4C8415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Futur de l’application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FE2E97F-3252-3FAC-F8F9-328B57F2E5E2}"/>
              </a:ext>
            </a:extLst>
          </p:cNvPr>
          <p:cNvSpPr txBox="1"/>
          <p:nvPr/>
        </p:nvSpPr>
        <p:spPr>
          <a:xfrm>
            <a:off x="4842038" y="1214438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Mode en ligne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6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0E16C4-6BCB-E79B-A311-4DCC20F57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BA84F-EEBD-71BF-4B44-F197AC5A96BB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13021496-5484-E223-14BE-8DCDDE0A4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6422DE-4E4B-8E5A-CE16-F683E7AA783E}"/>
              </a:ext>
            </a:extLst>
          </p:cNvPr>
          <p:cNvSpPr txBox="1"/>
          <p:nvPr/>
        </p:nvSpPr>
        <p:spPr>
          <a:xfrm>
            <a:off x="4842038" y="2328863"/>
            <a:ext cx="2720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Système multilingue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56EBCCD-0455-5F70-AF4D-5DB5AB38DB15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Futur de l’application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3EAA012-6227-9AF8-D7D8-37D7BEDEF316}"/>
              </a:ext>
            </a:extLst>
          </p:cNvPr>
          <p:cNvSpPr txBox="1"/>
          <p:nvPr/>
        </p:nvSpPr>
        <p:spPr>
          <a:xfrm>
            <a:off x="4132425" y="3062288"/>
            <a:ext cx="4140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Personnages à débloquer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24051D-8C4A-114A-8912-445DD43330DD}"/>
              </a:ext>
            </a:extLst>
          </p:cNvPr>
          <p:cNvSpPr txBox="1"/>
          <p:nvPr/>
        </p:nvSpPr>
        <p:spPr>
          <a:xfrm>
            <a:off x="4132425" y="3781425"/>
            <a:ext cx="4140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Deux souris et deux curseurs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12" name="Graphique 11" descr="Sous-titres avec un remplissage uni">
            <a:extLst>
              <a:ext uri="{FF2B5EF4-FFF2-40B4-BE49-F238E27FC236}">
                <a16:creationId xmlns:a16="http://schemas.microsoft.com/office/drawing/2014/main" id="{8B671DBE-8DBF-EFE0-ECB7-B9AC07F1E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3800" y="2240788"/>
            <a:ext cx="728662" cy="728662"/>
          </a:xfrm>
          <a:prstGeom prst="rect">
            <a:avLst/>
          </a:prstGeom>
        </p:spPr>
      </p:pic>
      <p:pic>
        <p:nvPicPr>
          <p:cNvPr id="13" name="Graphique 12" descr="Carnet d'adresses avec un remplissage uni">
            <a:extLst>
              <a:ext uri="{FF2B5EF4-FFF2-40B4-BE49-F238E27FC236}">
                <a16:creationId xmlns:a16="http://schemas.microsoft.com/office/drawing/2014/main" id="{A91B54EB-BB49-AA0C-5F72-322BEEB75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1077" y="2925270"/>
            <a:ext cx="674145" cy="674145"/>
          </a:xfrm>
          <a:prstGeom prst="rect">
            <a:avLst/>
          </a:prstGeom>
        </p:spPr>
      </p:pic>
      <p:pic>
        <p:nvPicPr>
          <p:cNvPr id="15" name="Graphique 14" descr="Verrou avec un remplissage uni">
            <a:extLst>
              <a:ext uri="{FF2B5EF4-FFF2-40B4-BE49-F238E27FC236}">
                <a16:creationId xmlns:a16="http://schemas.microsoft.com/office/drawing/2014/main" id="{2595497D-9B20-05DC-8D73-A1E215F8E3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14825" y="3330882"/>
            <a:ext cx="361950" cy="361950"/>
          </a:xfrm>
          <a:prstGeom prst="rect">
            <a:avLst/>
          </a:prstGeom>
        </p:spPr>
      </p:pic>
      <p:pic>
        <p:nvPicPr>
          <p:cNvPr id="17" name="Graphique 16" descr="Curseur contour">
            <a:extLst>
              <a:ext uri="{FF2B5EF4-FFF2-40B4-BE49-F238E27FC236}">
                <a16:creationId xmlns:a16="http://schemas.microsoft.com/office/drawing/2014/main" id="{E2FB981B-18A1-905F-ED90-46B4B437E5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0803" y="3892887"/>
            <a:ext cx="520430" cy="520430"/>
          </a:xfrm>
          <a:prstGeom prst="rect">
            <a:avLst/>
          </a:prstGeom>
        </p:spPr>
      </p:pic>
      <p:pic>
        <p:nvPicPr>
          <p:cNvPr id="18" name="Graphique 17" descr="Curseur contour">
            <a:extLst>
              <a:ext uri="{FF2B5EF4-FFF2-40B4-BE49-F238E27FC236}">
                <a16:creationId xmlns:a16="http://schemas.microsoft.com/office/drawing/2014/main" id="{A672E89B-A65E-8375-A8AA-4B2022B3E9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780" y="3692832"/>
            <a:ext cx="520430" cy="52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C79DB0-D935-432F-47E7-2DF0DEF31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B6E05C-E5E2-0C26-DF5F-7CE5D84420B6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3AEEC9AE-1B5A-F115-6154-7F4510F0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04D5F88-E0F0-EE13-7D5C-8A6EF1435F3C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Avis personnel</a:t>
            </a:r>
          </a:p>
        </p:txBody>
      </p:sp>
      <p:pic>
        <p:nvPicPr>
          <p:cNvPr id="4" name="Graphique 3" descr="Homme avec un remplissage uni">
            <a:extLst>
              <a:ext uri="{FF2B5EF4-FFF2-40B4-BE49-F238E27FC236}">
                <a16:creationId xmlns:a16="http://schemas.microsoft.com/office/drawing/2014/main" id="{74DDEDBA-3E60-37EB-BCD7-BF8164F8E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537" y="2395537"/>
            <a:ext cx="2066925" cy="2066925"/>
          </a:xfrm>
          <a:prstGeom prst="rect">
            <a:avLst/>
          </a:prstGeom>
        </p:spPr>
      </p:pic>
      <p:pic>
        <p:nvPicPr>
          <p:cNvPr id="7" name="Graphique 6" descr="Bulle de discussion avec un remplissage uni">
            <a:extLst>
              <a:ext uri="{FF2B5EF4-FFF2-40B4-BE49-F238E27FC236}">
                <a16:creationId xmlns:a16="http://schemas.microsoft.com/office/drawing/2014/main" id="{19CD2F8C-2205-2FBA-1D56-DCC015678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6499" y="19383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2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DD9FC8-617C-8E4F-A271-721DCC467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EA0141-99FF-E43A-E6D5-742742F23828}"/>
              </a:ext>
            </a:extLst>
          </p:cNvPr>
          <p:cNvSpPr/>
          <p:nvPr/>
        </p:nvSpPr>
        <p:spPr>
          <a:xfrm>
            <a:off x="3223418" y="2674144"/>
            <a:ext cx="5745163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Merci pour votre écoute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37A738F-9C2E-29DF-9D4E-72B14D5E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933D9E-25F4-CC5F-5995-D5D6A7A1BC24}"/>
              </a:ext>
            </a:extLst>
          </p:cNvPr>
          <p:cNvSpPr/>
          <p:nvPr/>
        </p:nvSpPr>
        <p:spPr>
          <a:xfrm>
            <a:off x="3223418" y="3207544"/>
            <a:ext cx="5745163" cy="442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Des questions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FC256A4-B4D9-C9AB-0BC8-3D70D2FC6898}"/>
              </a:ext>
            </a:extLst>
          </p:cNvPr>
          <p:cNvSpPr txBox="1"/>
          <p:nvPr/>
        </p:nvSpPr>
        <p:spPr>
          <a:xfrm>
            <a:off x="106220" y="6396237"/>
            <a:ext cx="494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TPI présenté par Sacha Leone</a:t>
            </a:r>
          </a:p>
        </p:txBody>
      </p:sp>
    </p:spTree>
    <p:extLst>
      <p:ext uri="{BB962C8B-B14F-4D97-AF65-F5344CB8AC3E}">
        <p14:creationId xmlns:p14="http://schemas.microsoft.com/office/powerpoint/2010/main" val="1014131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1D9E71A5-D6AF-4821-A352-D32F07234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93" y="3044379"/>
            <a:ext cx="959740" cy="95974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8159995-D0B5-4CF8-AA85-124AB0CD9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533" y="3044379"/>
            <a:ext cx="959740" cy="95974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C6B9CCD-08FE-440C-8D70-E934B4D4246D}"/>
              </a:ext>
            </a:extLst>
          </p:cNvPr>
          <p:cNvSpPr/>
          <p:nvPr/>
        </p:nvSpPr>
        <p:spPr>
          <a:xfrm>
            <a:off x="7285491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8F956CD-8BFE-4813-A020-199A18CE1C0C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BEDCF-12FD-47A5-8B2A-746513973EDB}"/>
              </a:ext>
            </a:extLst>
          </p:cNvPr>
          <p:cNvSpPr/>
          <p:nvPr/>
        </p:nvSpPr>
        <p:spPr>
          <a:xfrm>
            <a:off x="662893" y="3044381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D0B95D-AF9E-44F5-B70A-FD66EF99283E}"/>
              </a:ext>
            </a:extLst>
          </p:cNvPr>
          <p:cNvSpPr/>
          <p:nvPr/>
        </p:nvSpPr>
        <p:spPr>
          <a:xfrm>
            <a:off x="2870424" y="3044380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F045D-3E65-4114-9468-EF792F98E23B}"/>
              </a:ext>
            </a:extLst>
          </p:cNvPr>
          <p:cNvSpPr/>
          <p:nvPr/>
        </p:nvSpPr>
        <p:spPr>
          <a:xfrm>
            <a:off x="5077957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B7402E-3549-45E2-9765-F99F97870BBF}"/>
              </a:ext>
            </a:extLst>
          </p:cNvPr>
          <p:cNvSpPr/>
          <p:nvPr/>
        </p:nvSpPr>
        <p:spPr>
          <a:xfrm>
            <a:off x="9493025" y="3044380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44266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3.33333E-6 0.135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2.70833E-6 0.1347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DE70E7-632D-7D47-DF63-2FF0F0E40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BD2AE4-B5CD-DB71-401D-BA06CCA82B10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Contexte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BFFA9D1-3E3D-C9DB-4DE3-08D041772D5C}"/>
              </a:ext>
            </a:extLst>
          </p:cNvPr>
          <p:cNvSpPr txBox="1"/>
          <p:nvPr/>
        </p:nvSpPr>
        <p:spPr>
          <a:xfrm>
            <a:off x="568325" y="992820"/>
            <a:ext cx="8372475" cy="487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TPI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Supérieur professionnel : 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Schenk Stéphane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110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 périodes</a:t>
            </a:r>
          </a:p>
          <a:p>
            <a:pPr>
              <a:lnSpc>
                <a:spcPct val="200000"/>
              </a:lnSpc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	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08.04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 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jusqu’au </a:t>
            </a: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23.05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Projet informatique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Documentation</a:t>
            </a:r>
          </a:p>
          <a:p>
            <a:pPr>
              <a:lnSpc>
                <a:spcPct val="200000"/>
              </a:lnSpc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	</a:t>
            </a: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Cahier des charges, planification, rapport, journal de travail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Présentation finale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05441DD-6DB1-2659-A021-9F86AA3D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50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359612-6B68-D55B-15F0-ED13B381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C9406E5-9A59-100B-F22A-5722402E93F1}"/>
              </a:ext>
            </a:extLst>
          </p:cNvPr>
          <p:cNvSpPr/>
          <p:nvPr/>
        </p:nvSpPr>
        <p:spPr>
          <a:xfrm>
            <a:off x="7285491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D35755-9358-7F52-C036-507D2988CBCA}"/>
              </a:ext>
            </a:extLst>
          </p:cNvPr>
          <p:cNvSpPr/>
          <p:nvPr/>
        </p:nvSpPr>
        <p:spPr>
          <a:xfrm>
            <a:off x="662893" y="3044381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489F51-62E9-F9D1-A73A-03E730FD2675}"/>
              </a:ext>
            </a:extLst>
          </p:cNvPr>
          <p:cNvSpPr/>
          <p:nvPr/>
        </p:nvSpPr>
        <p:spPr>
          <a:xfrm>
            <a:off x="2870424" y="3044380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3A7F1E-7C77-2663-586E-BB46BA3F8F98}"/>
              </a:ext>
            </a:extLst>
          </p:cNvPr>
          <p:cNvSpPr/>
          <p:nvPr/>
        </p:nvSpPr>
        <p:spPr>
          <a:xfrm>
            <a:off x="5077957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D29BE2-9164-0EE3-BEF6-B27F4C25C274}"/>
              </a:ext>
            </a:extLst>
          </p:cNvPr>
          <p:cNvSpPr/>
          <p:nvPr/>
        </p:nvSpPr>
        <p:spPr>
          <a:xfrm>
            <a:off x="9493025" y="3044380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63E1A7E5-5148-D23C-8025-302C40AC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002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1247</Words>
  <Application>Microsoft Office PowerPoint</Application>
  <PresentationFormat>Grand écran</PresentationFormat>
  <Paragraphs>508</Paragraphs>
  <Slides>67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67</vt:i4>
      </vt:variant>
    </vt:vector>
  </HeadingPairs>
  <TitlesOfParts>
    <vt:vector size="72" baseType="lpstr">
      <vt:lpstr>Aptos</vt:lpstr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Leone Sacha</dc:creator>
  <cp:lastModifiedBy>Leone Sacha</cp:lastModifiedBy>
  <cp:revision>399</cp:revision>
  <dcterms:created xsi:type="dcterms:W3CDTF">2025-06-05T06:51:41Z</dcterms:created>
  <dcterms:modified xsi:type="dcterms:W3CDTF">2025-06-09T15:06:53Z</dcterms:modified>
</cp:coreProperties>
</file>